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1" r:id="rId1"/>
  </p:sldMasterIdLst>
  <p:notesMasterIdLst>
    <p:notesMasterId r:id="rId16"/>
  </p:notesMasterIdLst>
  <p:sldIdLst>
    <p:sldId id="338" r:id="rId2"/>
    <p:sldId id="893" r:id="rId3"/>
    <p:sldId id="902" r:id="rId4"/>
    <p:sldId id="3181" r:id="rId5"/>
    <p:sldId id="3170" r:id="rId6"/>
    <p:sldId id="901" r:id="rId7"/>
    <p:sldId id="3177" r:id="rId8"/>
    <p:sldId id="3167" r:id="rId9"/>
    <p:sldId id="3180" r:id="rId10"/>
    <p:sldId id="3068" r:id="rId11"/>
    <p:sldId id="3179" r:id="rId12"/>
    <p:sldId id="2947" r:id="rId13"/>
    <p:sldId id="3178" r:id="rId14"/>
    <p:sldId id="289" r:id="rId1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B3"/>
    <a:srgbClr val="182D3B"/>
    <a:srgbClr val="F05253"/>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60" autoAdjust="0"/>
    <p:restoredTop sz="94949" autoAdjust="0"/>
  </p:normalViewPr>
  <p:slideViewPr>
    <p:cSldViewPr snapToGrid="0" snapToObjects="1" showGuides="1">
      <p:cViewPr varScale="1">
        <p:scale>
          <a:sx n="193" d="100"/>
          <a:sy n="193" d="100"/>
        </p:scale>
        <p:origin x="1264"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2081252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Notebook:  </a:t>
            </a:r>
            <a:r>
              <a:rPr lang="en-US" sz="9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    </a:t>
            </a:r>
            <a:r>
              <a:rPr lang="en-US" sz="900" dirty="0">
                <a:solidFill>
                  <a:schemeClr val="bg2"/>
                </a:solidFill>
                <a:latin typeface="Helvetica Neue Thin" panose="020B0403020202020204" pitchFamily="34" charset="0"/>
                <a:ea typeface="Helvetica Neue Thin" panose="020B0403020202020204" pitchFamily="34" charset="0"/>
              </a:rPr>
              <a:t>https://</a:t>
            </a:r>
            <a:r>
              <a:rPr lang="en-US" sz="900" dirty="0" err="1">
                <a:solidFill>
                  <a:schemeClr val="bg2"/>
                </a:solidFill>
                <a:latin typeface="Helvetica Neue Thin" panose="020B0403020202020204" pitchFamily="34" charset="0"/>
                <a:ea typeface="Helvetica Neue Thin" panose="020B0403020202020204" pitchFamily="34" charset="0"/>
              </a:rPr>
              <a:t>goo.gl</a:t>
            </a:r>
            <a:r>
              <a:rPr lang="en-US" sz="900" dirty="0">
                <a:solidFill>
                  <a:schemeClr val="bg2"/>
                </a:solidFill>
                <a:latin typeface="Helvetica Neue Thin" panose="020B0403020202020204" pitchFamily="34" charset="0"/>
                <a:ea typeface="Helvetica Neue Thin" panose="020B0403020202020204" pitchFamily="34" charset="0"/>
              </a:rPr>
              <a:t>/7qvuHc</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38497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Today we are announcing a critical capability most organizations do NOT have today</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Clarity and visibility into how organizations AI is built, run and managed</a:t>
            </a:r>
            <a:r>
              <a:rPr lang="en-US" sz="1200" kern="1200" dirty="0">
                <a:solidFill>
                  <a:schemeClr val="tx1"/>
                </a:solidFill>
                <a:effectLst/>
                <a:latin typeface="+mn-lt"/>
                <a:ea typeface="+mn-ea"/>
                <a:cs typeface="+mn-cs"/>
              </a:rPr>
              <a:t> in production deployments.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AI OpenScale will major on </a:t>
            </a:r>
            <a:r>
              <a:rPr lang="en-US" sz="1200" b="1" kern="1200" dirty="0">
                <a:solidFill>
                  <a:schemeClr val="tx1"/>
                </a:solidFill>
                <a:effectLst/>
                <a:latin typeface="+mn-lt"/>
                <a:ea typeface="+mn-ea"/>
                <a:cs typeface="+mn-cs"/>
              </a:rPr>
              <a:t>operations around AI with trust &amp; transparency</a:t>
            </a:r>
            <a:r>
              <a:rPr lang="en-US" sz="1200" kern="1200" dirty="0">
                <a:solidFill>
                  <a:schemeClr val="tx1"/>
                </a:solidFill>
                <a:effectLst/>
                <a:latin typeface="+mn-lt"/>
                <a:ea typeface="+mn-ea"/>
                <a:cs typeface="+mn-cs"/>
              </a:rPr>
              <a:t> leveraging the most common open frameworks and runtimes.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console.bluemix.net</a:t>
            </a:r>
            <a:r>
              <a:rPr lang="en-US" sz="1200" kern="1200" dirty="0">
                <a:solidFill>
                  <a:schemeClr val="tx1"/>
                </a:solidFill>
                <a:effectLst/>
                <a:latin typeface="+mn-lt"/>
                <a:ea typeface="+mn-ea"/>
                <a:cs typeface="+mn-cs"/>
              </a:rPr>
              <a:t>/catalog/services/</a:t>
            </a:r>
            <a:r>
              <a:rPr lang="en-US" sz="1200" kern="1200" dirty="0" err="1">
                <a:solidFill>
                  <a:schemeClr val="tx1"/>
                </a:solidFill>
                <a:effectLst/>
                <a:latin typeface="+mn-lt"/>
                <a:ea typeface="+mn-ea"/>
                <a:cs typeface="+mn-cs"/>
              </a:rPr>
              <a:t>ai-openscale</a:t>
            </a:r>
            <a:r>
              <a:rPr lang="en-US" sz="1200" kern="1200" dirty="0">
                <a:solidFill>
                  <a:schemeClr val="tx1"/>
                </a:solidFill>
                <a:effectLst/>
                <a:latin typeface="+mn-lt"/>
                <a:ea typeface="+mn-ea"/>
                <a:cs typeface="+mn-cs"/>
              </a:rPr>
              <a:t> </a:t>
            </a:r>
          </a:p>
        </p:txBody>
      </p:sp>
      <p:sp>
        <p:nvSpPr>
          <p:cNvPr id="4" name="Date Placeholder 3"/>
          <p:cNvSpPr>
            <a:spLocks noGrp="1"/>
          </p:cNvSpPr>
          <p:nvPr>
            <p:ph type="dt" idx="10"/>
          </p:nvPr>
        </p:nvSpPr>
        <p:spPr>
          <a:xfrm>
            <a:off x="3884613" y="0"/>
            <a:ext cx="2971800" cy="458788"/>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504802E-DF70-EE4F-873F-8A7352830A2C}" type="datetime8">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1/23/19 9:38 AM</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IBM confidential</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5C4898A-41A8-49D6-8E48-9D853EBFDD60}"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61556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how AI OpenScale bring trust and transparency to machine learning models, let’s explore the challenges facing a consumer credit lender that wants to expand their services to a larger group of people.  As many of these people may not have standard credit histories, the lender has to take in larger and more varied data sources.  To make sense of all this complicated data, they can’t rely on traditional analytics approach and must resort to advanced machine learning algorithms.</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15898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793661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4005429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Meta-Model</a:t>
            </a:r>
          </a:p>
          <a:p>
            <a:endParaRPr lang="en-US" dirty="0"/>
          </a:p>
          <a:p>
            <a:pPr marL="228600" indent="-228600">
              <a:buAutoNum type="arabicParenR"/>
            </a:pPr>
            <a:r>
              <a:rPr lang="en-US" baseline="0" dirty="0"/>
              <a:t>Coarse grain synthesis </a:t>
            </a:r>
            <a:r>
              <a:rPr lang="mr-IN" baseline="0" dirty="0"/>
              <a:t>–</a:t>
            </a:r>
            <a:r>
              <a:rPr lang="en-US" baseline="0" dirty="0"/>
              <a:t> build the skeleton of the house (model that is built that learns from all NN that exist </a:t>
            </a:r>
            <a:r>
              <a:rPr lang="mr-IN" baseline="0" dirty="0"/>
              <a:t>–</a:t>
            </a:r>
            <a:r>
              <a:rPr lang="en-US" baseline="0" dirty="0"/>
              <a:t> 500X and learns the internal features of the model and when there is new data will start defining the layers based on the combination of what it sees before </a:t>
            </a:r>
            <a:r>
              <a:rPr lang="mr-IN" baseline="0" dirty="0"/>
              <a:t>–</a:t>
            </a:r>
            <a:r>
              <a:rPr lang="en-US" baseline="0" dirty="0"/>
              <a:t> student and teacher;  AI model that learns from other AI model and with new data </a:t>
            </a:r>
          </a:p>
          <a:p>
            <a:pPr marL="228600" indent="-228600">
              <a:buAutoNum type="arabicParenR"/>
            </a:pPr>
            <a:r>
              <a:rPr lang="en-US" baseline="0" dirty="0"/>
              <a:t>Fine grain synthesis </a:t>
            </a:r>
            <a:r>
              <a:rPr lang="mr-IN" baseline="0" dirty="0"/>
              <a:t>–</a:t>
            </a:r>
            <a:r>
              <a:rPr lang="en-US" baseline="0" dirty="0"/>
              <a:t> fine grain synthesis </a:t>
            </a:r>
            <a:r>
              <a:rPr lang="mr-IN" baseline="0" dirty="0"/>
              <a:t>–</a:t>
            </a:r>
            <a:r>
              <a:rPr lang="en-US" baseline="0" dirty="0"/>
              <a:t> do we need details on the tuning </a:t>
            </a:r>
          </a:p>
          <a:p>
            <a:pPr marL="228600" indent="-228600">
              <a:buAutoNum type="arabicParenR"/>
            </a:pPr>
            <a:endParaRPr lang="en-US" baseline="0" dirty="0"/>
          </a:p>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pPr defTabSz="768257">
              <a:defRPr/>
            </a:pPr>
            <a:fld id="{18D02FFD-07D4-5C4F-BD77-921008177348}" type="slidenum">
              <a:rPr lang="en-US" smtClean="0">
                <a:solidFill>
                  <a:srgbClr val="FFFFFF"/>
                </a:solidFill>
                <a:latin typeface="IBM Plex Sans" charset="0"/>
              </a:rPr>
              <a:pPr defTabSz="768257">
                <a:defRPr/>
              </a:pPr>
              <a:t>12</a:t>
            </a:fld>
            <a:endParaRPr lang="en-US">
              <a:solidFill>
                <a:srgbClr val="FFFFFF"/>
              </a:solidFill>
              <a:latin typeface="IBM Plex Sans" charset="0"/>
            </a:endParaRPr>
          </a:p>
        </p:txBody>
      </p:sp>
    </p:spTree>
    <p:extLst>
      <p:ext uri="{BB962C8B-B14F-4D97-AF65-F5344CB8AC3E}">
        <p14:creationId xmlns:p14="http://schemas.microsoft.com/office/powerpoint/2010/main" val="2765808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60099"/>
          </a:xfrm>
        </p:spPr>
        <p:txBody>
          <a:bodyPr>
            <a:spAutoFit/>
          </a:bodyPr>
          <a:lstStyle>
            <a:lvl1pPr>
              <a:lnSpc>
                <a:spcPct val="90000"/>
              </a:lnSpc>
              <a:defRPr sz="2600" b="0">
                <a:solidFill>
                  <a:schemeClr val="bg2"/>
                </a:solidFill>
              </a:defRPr>
            </a:lvl1pPr>
          </a:lstStyle>
          <a:p>
            <a:r>
              <a:rPr lang="en-US" dirty="0"/>
              <a:t>Click to edit Master title style</a:t>
            </a:r>
          </a:p>
        </p:txBody>
      </p:sp>
      <p:sp>
        <p:nvSpPr>
          <p:cNvPr id="5" name="Footer Placeholder 3">
            <a:extLst>
              <a:ext uri="{FF2B5EF4-FFF2-40B4-BE49-F238E27FC236}">
                <a16:creationId xmlns:a16="http://schemas.microsoft.com/office/drawing/2014/main" id="{C8AFEA7C-315D-B846-B503-78AE250918A3}"/>
              </a:ext>
            </a:extLst>
          </p:cNvPr>
          <p:cNvSpPr txBox="1">
            <a:spLocks/>
          </p:cNvSpPr>
          <p:nvPr userDrawn="1"/>
        </p:nvSpPr>
        <p:spPr>
          <a:xfrm>
            <a:off x="311426" y="4828032"/>
            <a:ext cx="6317974"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b="0" i="0" dirty="0">
                <a:solidFill>
                  <a:schemeClr val="bg2"/>
                </a:solidFill>
                <a:latin typeface="Helvetica Neue Thin" panose="020B0403020202020204" pitchFamily="34" charset="0"/>
                <a:ea typeface="Helvetica Neue Thin" panose="020B0403020202020204" pitchFamily="34" charset="0"/>
              </a:rPr>
              <a:t>IBM Watson &amp; Cloud © 2019 IBM Corporation			               ***   IBM &amp; Business Partner Only   ***</a:t>
            </a:r>
            <a:endParaRPr lang="en-US" b="0" i="0" dirty="0">
              <a:solidFill>
                <a:schemeClr val="bg2"/>
              </a:solidFill>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762474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ide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C1CBFB-69A1-3041-B8FD-0103E1769DA0}"/>
              </a:ext>
            </a:extLst>
          </p:cNvPr>
          <p:cNvSpPr/>
          <p:nvPr userDrawn="1"/>
        </p:nvSpPr>
        <p:spPr>
          <a:xfrm>
            <a:off x="-80387" y="-80387"/>
            <a:ext cx="9334919" cy="5315578"/>
          </a:xfrm>
          <a:prstGeom prst="rect">
            <a:avLst/>
          </a:prstGeom>
          <a:solidFill>
            <a:schemeClr val="bg1"/>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accent1"/>
                </a:solidFill>
                <a:latin typeface="Helvetica Neue Thin" panose="020B0403020202020204" pitchFamily="34" charset="0"/>
                <a:ea typeface="Helvetica Neue Thin" panose="020B0403020202020204" pitchFamily="34" charset="0"/>
                <a:cs typeface="Arial" charset="0"/>
              </a:defRPr>
            </a:lvl1pPr>
          </a:lstStyle>
          <a:p>
            <a:fld id="{D0BE6F14-FF48-0F4F-A8AA-2E3F25371E4A}" type="slidenum">
              <a:rPr lang="en-US" smtClean="0"/>
              <a:pPr/>
              <a:t>‹#›</a:t>
            </a:fld>
            <a:endParaRPr lang="en-US"/>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311426" y="4828032"/>
            <a:ext cx="6317974"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b="0" i="0" dirty="0">
                <a:solidFill>
                  <a:schemeClr val="accent1"/>
                </a:solidFill>
                <a:latin typeface="Helvetica Neue Thin" panose="020B0403020202020204" pitchFamily="34" charset="0"/>
                <a:ea typeface="Helvetica Neue Thin" panose="020B0403020202020204" pitchFamily="34" charset="0"/>
              </a:rPr>
              <a:t>IBM Watson &amp; Cloud © 2019 IBM Corporation			               ***   IBM &amp; Business Partner Only   ***</a:t>
            </a:r>
            <a:endParaRPr lang="en-US" b="0" i="0" dirty="0">
              <a:solidFill>
                <a:schemeClr val="accent1"/>
              </a:solidFill>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367657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C1CBFB-69A1-3041-B8FD-0103E1769DA0}"/>
              </a:ext>
            </a:extLst>
          </p:cNvPr>
          <p:cNvSpPr/>
          <p:nvPr userDrawn="1"/>
        </p:nvSpPr>
        <p:spPr>
          <a:xfrm>
            <a:off x="-80387" y="-80387"/>
            <a:ext cx="9334919" cy="5315578"/>
          </a:xfrm>
          <a:prstGeom prst="rect">
            <a:avLst/>
          </a:prstGeom>
          <a:solidFill>
            <a:schemeClr val="tx1"/>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accent1"/>
                </a:solidFill>
                <a:latin typeface="Helvetica Neue Thin" panose="020B0403020202020204" pitchFamily="34" charset="0"/>
                <a:ea typeface="Helvetica Neue Thin" panose="020B0403020202020204" pitchFamily="34" charset="0"/>
                <a:cs typeface="Arial" charset="0"/>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261829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54BEF-6C02-0543-A3D1-F6BDAE66C660}"/>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06FAE6FA-936B-ED42-973E-B2437158DE3D}"/>
              </a:ext>
            </a:extLst>
          </p:cNvPr>
          <p:cNvSpPr>
            <a:spLocks noGrp="1"/>
          </p:cNvSpPr>
          <p:nvPr>
            <p:ph type="sldNum" sz="quarter" idx="12"/>
          </p:nvPr>
        </p:nvSpPr>
        <p:spPr/>
        <p:txBody>
          <a:bodyPr/>
          <a:lstStyle/>
          <a:p>
            <a:fld id="{35168A66-182A-BC43-92B9-F2723A8A5FF4}" type="slidenum">
              <a:rPr lang="en-US" smtClean="0"/>
              <a:t>‹#›</a:t>
            </a:fld>
            <a:endParaRPr lang="en-US"/>
          </a:p>
        </p:txBody>
      </p:sp>
    </p:spTree>
    <p:extLst>
      <p:ext uri="{BB962C8B-B14F-4D97-AF65-F5344CB8AC3E}">
        <p14:creationId xmlns:p14="http://schemas.microsoft.com/office/powerpoint/2010/main" val="14930767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Helvetica Neue Thin" panose="020B0403020202020204" pitchFamily="34" charset="0"/>
                <a:ea typeface="Helvetica Neue Thin" panose="020B0403020202020204" pitchFamily="34"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Helvetica Neue Thin" panose="020B0403020202020204" pitchFamily="34" charset="0"/>
                <a:ea typeface="Helvetica Neue Thin" panose="020B0403020202020204" pitchFamily="34" charset="0"/>
                <a:cs typeface="Arial" charset="0"/>
              </a:defRPr>
            </a:lvl1pPr>
          </a:lstStyle>
          <a:p>
            <a:r>
              <a:rPr lang="en-US"/>
              <a:t>***   IBM Confidential   ***</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828" r:id="rId1"/>
    <p:sldLayoutId id="2147483867" r:id="rId2"/>
    <p:sldLayoutId id="2147483883" r:id="rId3"/>
    <p:sldLayoutId id="2147483870" r:id="rId4"/>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chive.ics.uci.edu/ml/datasets/statlog+(german+credit+dat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ibm.box.com/s/x1h7jznot90f8pfqsn2mvjf0zytmk85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oo.gl/NW7Kwj"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ibm.box.com/s/44jclvhm65p9fa15txwlbtv6yq8676dh" TargetMode="External"/><Relationship Id="rId2" Type="http://schemas.openxmlformats.org/officeDocument/2006/relationships/hyperlink" Target="https://console.bluemix.net/docs/services/ai-openscale-icp/install-icp.html#install"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389A-FC01-6540-8D83-10C8688FB751}"/>
              </a:ext>
            </a:extLst>
          </p:cNvPr>
          <p:cNvSpPr>
            <a:spLocks noGrp="1"/>
          </p:cNvSpPr>
          <p:nvPr>
            <p:ph type="title"/>
          </p:nvPr>
        </p:nvSpPr>
        <p:spPr>
          <a:xfrm>
            <a:off x="327797" y="1079193"/>
            <a:ext cx="6320118" cy="2631490"/>
          </a:xfrm>
        </p:spPr>
        <p:txBody>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AI OpenScale Lab</a:t>
            </a:r>
            <a:br>
              <a:rPr lang="en-US" sz="2800" dirty="0">
                <a:latin typeface="Helvetica Neue" panose="02000503000000020004" pitchFamily="2" charset="0"/>
                <a:ea typeface="Helvetica Neue" panose="02000503000000020004" pitchFamily="2" charset="0"/>
                <a:cs typeface="Helvetica Neue" panose="02000503000000020004" pitchFamily="2" charset="0"/>
              </a:rPr>
            </a:br>
            <a:r>
              <a:rPr lang="en-US" sz="1600" i="1" dirty="0">
                <a:latin typeface="Helvetica Neue" panose="02000503000000020004" pitchFamily="2" charset="0"/>
                <a:ea typeface="Helvetica Neue" panose="02000503000000020004" pitchFamily="2" charset="0"/>
                <a:cs typeface="Helvetica Neue" panose="02000503000000020004" pitchFamily="2" charset="0"/>
              </a:rPr>
              <a:t>IBM Watson &amp; Cloud Platform</a:t>
            </a:r>
            <a:br>
              <a:rPr lang="en-US" sz="2800" i="1" dirty="0">
                <a:latin typeface="Helvetica Neue" panose="02000503000000020004" pitchFamily="2" charset="0"/>
                <a:ea typeface="Helvetica Neue" panose="02000503000000020004" pitchFamily="2" charset="0"/>
                <a:cs typeface="Helvetica Neue" panose="02000503000000020004" pitchFamily="2" charset="0"/>
              </a:rPr>
            </a:br>
            <a:r>
              <a:rPr lang="en-US" sz="2800" dirty="0">
                <a:latin typeface="Helvetica Neue" panose="02000503000000020004" pitchFamily="2" charset="0"/>
                <a:ea typeface="Helvetica Neue" panose="02000503000000020004" pitchFamily="2" charset="0"/>
                <a:cs typeface="Helvetica Neue" panose="02000503000000020004" pitchFamily="2" charset="0"/>
              </a:rPr>
              <a:t>—</a:t>
            </a:r>
            <a:br>
              <a:rPr lang="en-US" sz="2800" dirty="0">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Eric Martens</a:t>
            </a:r>
            <a:br>
              <a:rPr lang="en-US" sz="18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Anthony Stevens</a:t>
            </a:r>
            <a:br>
              <a:rPr lang="en-US" sz="18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err="1">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Owais</a:t>
            </a:r>
            <a:r>
              <a:rPr lang="en-US" sz="18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 Hashmi</a:t>
            </a:r>
            <a:br>
              <a:rPr lang="en-US" sz="16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br>
            <a:br>
              <a:rPr lang="en-US" sz="16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US" sz="16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New Orleans, Jan 22 </a:t>
            </a:r>
            <a:br>
              <a:rPr lang="en-US" sz="16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US" sz="16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Madrid, Jan 29 </a:t>
            </a:r>
            <a:br>
              <a:rPr lang="en-US" sz="16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US" sz="16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Singapore, Feb 26 </a:t>
            </a:r>
            <a:endParaRPr lang="en-US" sz="2400" dirty="0">
              <a:solidFill>
                <a:schemeClr val="accent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83060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31C529-A553-444C-8A11-A56E7835915A}"/>
              </a:ext>
            </a:extLst>
          </p:cNvPr>
          <p:cNvSpPr>
            <a:spLocks noGrp="1"/>
          </p:cNvSpPr>
          <p:nvPr>
            <p:ph type="sldNum" sz="quarter" idx="4"/>
          </p:nvPr>
        </p:nvSpPr>
        <p:spPr>
          <a:xfrm>
            <a:off x="6958013" y="4862199"/>
            <a:ext cx="2057400" cy="137160"/>
          </a:xfrm>
        </p:spPr>
        <p:txBody>
          <a:bodyPr/>
          <a:lstStyle/>
          <a:p>
            <a:fld id="{D0BE6F14-FF48-0F4F-A8AA-2E3F25371E4A}" type="slidenum">
              <a:rPr lang="en-US" smtClean="0">
                <a:solidFill>
                  <a:schemeClr val="bg2"/>
                </a:solidFill>
                <a:latin typeface="Helvetica Neue" panose="02000503000000020004" pitchFamily="2" charset="0"/>
                <a:ea typeface="Helvetica Neue" panose="02000503000000020004" pitchFamily="2" charset="0"/>
                <a:cs typeface="Helvetica Neue" panose="02000503000000020004" pitchFamily="2" charset="0"/>
              </a:rPr>
              <a:pPr/>
              <a:t>10</a:t>
            </a:fld>
            <a:endParaRPr lang="en-US"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5" name="Table 4">
            <a:extLst>
              <a:ext uri="{FF2B5EF4-FFF2-40B4-BE49-F238E27FC236}">
                <a16:creationId xmlns:a16="http://schemas.microsoft.com/office/drawing/2014/main" id="{74C777BB-1D26-BF49-BDAC-64B79FB15BDD}"/>
              </a:ext>
            </a:extLst>
          </p:cNvPr>
          <p:cNvGraphicFramePr>
            <a:graphicFrameLocks noGrp="1"/>
          </p:cNvGraphicFramePr>
          <p:nvPr>
            <p:extLst>
              <p:ext uri="{D42A27DB-BD31-4B8C-83A1-F6EECF244321}">
                <p14:modId xmlns:p14="http://schemas.microsoft.com/office/powerpoint/2010/main" val="1569906980"/>
              </p:ext>
            </p:extLst>
          </p:nvPr>
        </p:nvGraphicFramePr>
        <p:xfrm>
          <a:off x="66676" y="1381804"/>
          <a:ext cx="7566376" cy="1828800"/>
        </p:xfrm>
        <a:graphic>
          <a:graphicData uri="http://schemas.openxmlformats.org/drawingml/2006/table">
            <a:tbl>
              <a:tblPr firstRow="1" firstCol="1" bandRow="1">
                <a:tableStyleId>{5C22544A-7EE6-4342-B048-85BDC9FD1C3A}</a:tableStyleId>
              </a:tblPr>
              <a:tblGrid>
                <a:gridCol w="3783189">
                  <a:extLst>
                    <a:ext uri="{9D8B030D-6E8A-4147-A177-3AD203B41FA5}">
                      <a16:colId xmlns:a16="http://schemas.microsoft.com/office/drawing/2014/main" val="4190774179"/>
                    </a:ext>
                  </a:extLst>
                </a:gridCol>
                <a:gridCol w="3783187">
                  <a:extLst>
                    <a:ext uri="{9D8B030D-6E8A-4147-A177-3AD203B41FA5}">
                      <a16:colId xmlns:a16="http://schemas.microsoft.com/office/drawing/2014/main" val="341414896"/>
                    </a:ext>
                  </a:extLst>
                </a:gridCol>
              </a:tblGrid>
              <a:tr h="1794172">
                <a:tc>
                  <a:txBody>
                    <a:bodyPr/>
                    <a:lstStyle/>
                    <a:p>
                      <a:pPr marL="342900" marR="0" lvl="0" indent="-342900" algn="l">
                        <a:spcBef>
                          <a:spcPts val="0"/>
                        </a:spcBef>
                        <a:spcAft>
                          <a:spcPts val="0"/>
                        </a:spcAft>
                        <a:buFont typeface="+mj-lt"/>
                        <a:buAutoNum type="arabicPeriod"/>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Credit history </a:t>
                      </a:r>
                    </a:p>
                    <a:p>
                      <a:pPr marL="342900" marR="0" lvl="0" indent="-342900" algn="l">
                        <a:spcBef>
                          <a:spcPts val="0"/>
                        </a:spcBef>
                        <a:spcAft>
                          <a:spcPts val="0"/>
                        </a:spcAft>
                        <a:buFont typeface="+mj-lt"/>
                        <a:buAutoNum type="arabicPeriod"/>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Status of existing checking account </a:t>
                      </a:r>
                    </a:p>
                    <a:p>
                      <a:pPr marL="342900" marR="0" lvl="0" indent="-342900" algn="l">
                        <a:spcBef>
                          <a:spcPts val="0"/>
                        </a:spcBef>
                        <a:spcAft>
                          <a:spcPts val="0"/>
                        </a:spcAft>
                        <a:buFont typeface="+mj-lt"/>
                        <a:buAutoNum type="arabicPeriod"/>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Duration of requested loan </a:t>
                      </a:r>
                    </a:p>
                    <a:p>
                      <a:pPr marL="342900" marR="0" lvl="0" indent="-342900" algn="l">
                        <a:spcBef>
                          <a:spcPts val="0"/>
                        </a:spcBef>
                        <a:spcAft>
                          <a:spcPts val="0"/>
                        </a:spcAft>
                        <a:buFont typeface="+mj-lt"/>
                        <a:buAutoNum type="arabicPeriod"/>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Purpose of loan</a:t>
                      </a:r>
                    </a:p>
                    <a:p>
                      <a:pPr marL="342900" marR="0" lvl="0" indent="-342900" algn="l">
                        <a:spcBef>
                          <a:spcPts val="0"/>
                        </a:spcBef>
                        <a:spcAft>
                          <a:spcPts val="0"/>
                        </a:spcAft>
                        <a:buFont typeface="+mj-lt"/>
                        <a:buAutoNum type="arabicPeriod"/>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Loan amount</a:t>
                      </a:r>
                    </a:p>
                    <a:p>
                      <a:pPr marL="342900" marR="0" lvl="0" indent="-342900" algn="l">
                        <a:spcBef>
                          <a:spcPts val="0"/>
                        </a:spcBef>
                        <a:spcAft>
                          <a:spcPts val="0"/>
                        </a:spcAft>
                        <a:buFont typeface="+mj-lt"/>
                        <a:buAutoNum type="arabicPeriod"/>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Existing savings account/bonds </a:t>
                      </a:r>
                    </a:p>
                    <a:p>
                      <a:pPr marL="342900" marR="0" lvl="0" indent="-342900" algn="l">
                        <a:spcBef>
                          <a:spcPts val="0"/>
                        </a:spcBef>
                        <a:spcAft>
                          <a:spcPts val="0"/>
                        </a:spcAft>
                        <a:buFont typeface="+mj-lt"/>
                        <a:buAutoNum type="arabicPeriod"/>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Present employment since (years)</a:t>
                      </a:r>
                    </a:p>
                    <a:p>
                      <a:pPr marL="342900" marR="0" lvl="0" indent="-342900" algn="l">
                        <a:spcBef>
                          <a:spcPts val="0"/>
                        </a:spcBef>
                        <a:spcAft>
                          <a:spcPts val="0"/>
                        </a:spcAft>
                        <a:buFont typeface="+mj-lt"/>
                        <a:buAutoNum type="arabicPeriod"/>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Installment rate as % of disposable income </a:t>
                      </a:r>
                    </a:p>
                    <a:p>
                      <a:pPr marL="342900" marR="0" lvl="0" indent="-342900" algn="l">
                        <a:spcBef>
                          <a:spcPts val="0"/>
                        </a:spcBef>
                        <a:spcAft>
                          <a:spcPts val="0"/>
                        </a:spcAft>
                        <a:buFont typeface="+mj-lt"/>
                        <a:buAutoNum type="arabicPeriod"/>
                      </a:pPr>
                      <a:r>
                        <a:rPr lang="en-US" sz="1200" b="0" dirty="0">
                          <a:solidFill>
                            <a:schemeClr val="accent6"/>
                          </a:solidFill>
                          <a:effectLst/>
                          <a:latin typeface="Helvetica Neue" panose="02000503000000020004" pitchFamily="2" charset="0"/>
                          <a:ea typeface="Helvetica Neue" panose="02000503000000020004" pitchFamily="2" charset="0"/>
                          <a:cs typeface="Helvetica Neue" panose="02000503000000020004" pitchFamily="2" charset="0"/>
                        </a:rPr>
                        <a:t>Personal status and sex (e.g. married female)</a:t>
                      </a:r>
                    </a:p>
                    <a:p>
                      <a:pPr marL="342900" marR="0" lvl="0" indent="-342900" algn="l">
                        <a:spcBef>
                          <a:spcPts val="0"/>
                        </a:spcBef>
                        <a:spcAft>
                          <a:spcPts val="0"/>
                        </a:spcAft>
                        <a:buFont typeface="+mj-lt"/>
                        <a:buAutoNum type="arabicPeriod"/>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Other debtors / guarantors on loan</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marL="342900" marR="0" lvl="0" indent="-342900" algn="l">
                        <a:spcBef>
                          <a:spcPts val="0"/>
                        </a:spcBef>
                        <a:spcAft>
                          <a:spcPts val="0"/>
                        </a:spcAft>
                        <a:buFont typeface="+mj-lt"/>
                        <a:buAutoNum type="arabicPeriod" startAt="11"/>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Present residence since (years)</a:t>
                      </a:r>
                    </a:p>
                    <a:p>
                      <a:pPr marL="342900" marR="0" lvl="0" indent="-342900" algn="l">
                        <a:spcBef>
                          <a:spcPts val="0"/>
                        </a:spcBef>
                        <a:spcAft>
                          <a:spcPts val="0"/>
                        </a:spcAft>
                        <a:buFont typeface="+mj-lt"/>
                        <a:buAutoNum type="arabicPeriod" startAt="11"/>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Property owned </a:t>
                      </a:r>
                    </a:p>
                    <a:p>
                      <a:pPr marL="342900" marR="0" lvl="0" indent="-342900" algn="l">
                        <a:spcBef>
                          <a:spcPts val="0"/>
                        </a:spcBef>
                        <a:spcAft>
                          <a:spcPts val="0"/>
                        </a:spcAft>
                        <a:buFont typeface="+mj-lt"/>
                        <a:buAutoNum type="arabicPeriod" startAt="11"/>
                      </a:pPr>
                      <a:r>
                        <a:rPr lang="en-US" sz="1200" b="0" dirty="0">
                          <a:solidFill>
                            <a:schemeClr val="accent6"/>
                          </a:solidFill>
                          <a:effectLst/>
                          <a:latin typeface="Helvetica Neue" panose="02000503000000020004" pitchFamily="2" charset="0"/>
                          <a:ea typeface="Helvetica Neue" panose="02000503000000020004" pitchFamily="2" charset="0"/>
                          <a:cs typeface="Helvetica Neue" panose="02000503000000020004" pitchFamily="2" charset="0"/>
                        </a:rPr>
                        <a:t>Age in years </a:t>
                      </a:r>
                    </a:p>
                    <a:p>
                      <a:pPr marL="342900" marR="0" lvl="0" indent="-342900" algn="l">
                        <a:spcBef>
                          <a:spcPts val="0"/>
                        </a:spcBef>
                        <a:spcAft>
                          <a:spcPts val="0"/>
                        </a:spcAft>
                        <a:buFont typeface="+mj-lt"/>
                        <a:buAutoNum type="arabicPeriod" startAt="11"/>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Other existing credit lines</a:t>
                      </a:r>
                    </a:p>
                    <a:p>
                      <a:pPr marL="342900" marR="0" lvl="0" indent="-342900" algn="l">
                        <a:spcBef>
                          <a:spcPts val="0"/>
                        </a:spcBef>
                        <a:spcAft>
                          <a:spcPts val="0"/>
                        </a:spcAft>
                        <a:buFont typeface="+mj-lt"/>
                        <a:buAutoNum type="arabicPeriod" startAt="11"/>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Housing </a:t>
                      </a:r>
                    </a:p>
                    <a:p>
                      <a:pPr marL="342900" marR="0" lvl="0" indent="-342900" algn="l">
                        <a:spcBef>
                          <a:spcPts val="0"/>
                        </a:spcBef>
                        <a:spcAft>
                          <a:spcPts val="0"/>
                        </a:spcAft>
                        <a:buFont typeface="+mj-lt"/>
                        <a:buAutoNum type="arabicPeriod" startAt="11"/>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Number of existing credits at this bank </a:t>
                      </a:r>
                    </a:p>
                    <a:p>
                      <a:pPr marL="342900" marR="0" lvl="0" indent="-342900" algn="l">
                        <a:spcBef>
                          <a:spcPts val="0"/>
                        </a:spcBef>
                        <a:spcAft>
                          <a:spcPts val="0"/>
                        </a:spcAft>
                        <a:buFont typeface="+mj-lt"/>
                        <a:buAutoNum type="arabicPeriod" startAt="11"/>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Job </a:t>
                      </a:r>
                    </a:p>
                    <a:p>
                      <a:pPr marL="342900" marR="0" lvl="0" indent="-342900" algn="l">
                        <a:spcBef>
                          <a:spcPts val="0"/>
                        </a:spcBef>
                        <a:spcAft>
                          <a:spcPts val="0"/>
                        </a:spcAft>
                        <a:buFont typeface="+mj-lt"/>
                        <a:buAutoNum type="arabicPeriod" startAt="11"/>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Number of dependents</a:t>
                      </a:r>
                    </a:p>
                    <a:p>
                      <a:pPr marL="342900" marR="0" lvl="0" indent="-342900" algn="l">
                        <a:spcBef>
                          <a:spcPts val="0"/>
                        </a:spcBef>
                        <a:spcAft>
                          <a:spcPts val="0"/>
                        </a:spcAft>
                        <a:buFont typeface="+mj-lt"/>
                        <a:buAutoNum type="arabicPeriod" startAt="11"/>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Telephone </a:t>
                      </a:r>
                    </a:p>
                    <a:p>
                      <a:pPr marL="342900" marR="0" lvl="0" indent="-342900" algn="l">
                        <a:spcBef>
                          <a:spcPts val="0"/>
                        </a:spcBef>
                        <a:spcAft>
                          <a:spcPts val="0"/>
                        </a:spcAft>
                        <a:buFont typeface="+mj-lt"/>
                        <a:buAutoNum type="arabicPeriod" startAt="11"/>
                      </a:pPr>
                      <a:r>
                        <a:rPr lang="en-US" sz="1200" b="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Is a foreign worker </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41616112"/>
                  </a:ext>
                </a:extLst>
              </a:tr>
            </a:tbl>
          </a:graphicData>
        </a:graphic>
      </p:graphicFrame>
      <p:sp>
        <p:nvSpPr>
          <p:cNvPr id="2" name="Rectangle 1">
            <a:extLst>
              <a:ext uri="{FF2B5EF4-FFF2-40B4-BE49-F238E27FC236}">
                <a16:creationId xmlns:a16="http://schemas.microsoft.com/office/drawing/2014/main" id="{30743A54-B6B4-BA45-80EF-F02B881F7BE0}"/>
              </a:ext>
            </a:extLst>
          </p:cNvPr>
          <p:cNvSpPr/>
          <p:nvPr/>
        </p:nvSpPr>
        <p:spPr>
          <a:xfrm>
            <a:off x="50537" y="1016083"/>
            <a:ext cx="4681090" cy="307777"/>
          </a:xfrm>
          <a:prstGeom prst="rect">
            <a:avLst/>
          </a:prstGeom>
        </p:spPr>
        <p:txBody>
          <a:bodyPr wrap="none">
            <a:spAutoFit/>
          </a:bodyPr>
          <a:lstStyle/>
          <a:p>
            <a:pPr lvl="0" defTabSz="914400" eaLnBrk="0" fontAlgn="base" hangingPunct="0">
              <a:spcBef>
                <a:spcPct val="0"/>
              </a:spcBef>
              <a:spcAft>
                <a:spcPct val="0"/>
              </a:spcAft>
            </a:pPr>
            <a:r>
              <a:rPr lang="en-US" altLang="en-US" sz="14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Dataset contains 20 attributes about loan applicants:</a:t>
            </a:r>
            <a:endParaRPr lang="en-US" altLang="en-US" sz="11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9DFE5374-2C4E-AE4C-A878-B131CDC72203}"/>
              </a:ext>
            </a:extLst>
          </p:cNvPr>
          <p:cNvSpPr/>
          <p:nvPr/>
        </p:nvSpPr>
        <p:spPr>
          <a:xfrm>
            <a:off x="2852209" y="99825"/>
            <a:ext cx="5953124" cy="738664"/>
          </a:xfrm>
          <a:prstGeom prst="rect">
            <a:avLst/>
          </a:prstGeom>
        </p:spPr>
        <p:txBody>
          <a:bodyPr wrap="square">
            <a:spAutoFit/>
          </a:bodyPr>
          <a:lstStyle/>
          <a:p>
            <a:pPr lvl="0" defTabSz="914400" eaLnBrk="0" fontAlgn="base" hangingPunct="0">
              <a:spcBef>
                <a:spcPct val="0"/>
              </a:spcBef>
              <a:spcAft>
                <a:spcPct val="0"/>
              </a:spcAft>
            </a:pPr>
            <a:r>
              <a:rPr lang="en-US" altLang="en-US" sz="1400" b="1" dirty="0">
                <a:solidFill>
                  <a:schemeClr val="accent2">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Dataset: Credit Risk</a:t>
            </a:r>
          </a:p>
          <a:p>
            <a:pPr lvl="0" defTabSz="914400" eaLnBrk="0" fontAlgn="base" hangingPunct="0">
              <a:spcBef>
                <a:spcPct val="0"/>
              </a:spcBef>
              <a:spcAft>
                <a:spcPct val="0"/>
              </a:spcAft>
            </a:pPr>
            <a:r>
              <a:rPr lang="en-US" alt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UC Irvine (UCI) provides a labeled training </a:t>
            </a:r>
            <a:r>
              <a:rPr lang="en-US" altLang="en-US" sz="1400" u="sng"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dataset of 1,000 people that are classified as good or bad credit risks</a:t>
            </a:r>
            <a:endParaRPr lang="en-US" alt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Rectangle 11">
            <a:extLst>
              <a:ext uri="{FF2B5EF4-FFF2-40B4-BE49-F238E27FC236}">
                <a16:creationId xmlns:a16="http://schemas.microsoft.com/office/drawing/2014/main" id="{9AA2F30D-0355-4A41-92B3-D90AD37CE6C5}"/>
              </a:ext>
            </a:extLst>
          </p:cNvPr>
          <p:cNvSpPr/>
          <p:nvPr/>
        </p:nvSpPr>
        <p:spPr>
          <a:xfrm>
            <a:off x="20902" y="3528335"/>
            <a:ext cx="8648700" cy="738664"/>
          </a:xfrm>
          <a:prstGeom prst="rect">
            <a:avLst/>
          </a:prstGeom>
        </p:spPr>
        <p:txBody>
          <a:bodyPr wrap="square">
            <a:spAutoFit/>
          </a:bodyPr>
          <a:lstStyle/>
          <a:p>
            <a:pPr marL="285750" lvl="0" indent="-285750" defTabSz="914400" eaLnBrk="0" fontAlgn="base" hangingPunct="0">
              <a:spcBef>
                <a:spcPct val="0"/>
              </a:spcBef>
              <a:spcAft>
                <a:spcPct val="0"/>
              </a:spcAft>
              <a:buFont typeface="Wingdings" pitchFamily="2" charset="2"/>
              <a:buChar char="Ø"/>
            </a:pPr>
            <a:r>
              <a:rPr lang="en-US" altLang="en-US" sz="1400" dirty="0">
                <a:solidFill>
                  <a:schemeClr val="accent2">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Age and sex</a:t>
            </a:r>
            <a:r>
              <a:rPr lang="en-US" alt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 attributes allow bias can be evaluated</a:t>
            </a:r>
          </a:p>
          <a:p>
            <a:pPr marL="285750" indent="-285750" defTabSz="914400" eaLnBrk="0" fontAlgn="base" hangingPunct="0">
              <a:spcBef>
                <a:spcPct val="0"/>
              </a:spcBef>
              <a:spcAft>
                <a:spcPct val="0"/>
              </a:spcAft>
              <a:buFont typeface="Wingdings" pitchFamily="2" charset="2"/>
              <a:buChar char="Ø"/>
            </a:pPr>
            <a:r>
              <a:rPr lang="en-US" alt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Data set was </a:t>
            </a:r>
            <a:r>
              <a:rPr lang="en-US" altLang="en-US" sz="1400" dirty="0">
                <a:solidFill>
                  <a:schemeClr val="accent2">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expanded to 25,000 rows </a:t>
            </a:r>
            <a:r>
              <a:rPr lang="en-US" alt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using synthetic data techniques</a:t>
            </a:r>
          </a:p>
          <a:p>
            <a:pPr marL="628650" lvl="1" indent="-285750" defTabSz="914400" eaLnBrk="0" fontAlgn="base" hangingPunct="0">
              <a:spcBef>
                <a:spcPct val="0"/>
              </a:spcBef>
              <a:spcAft>
                <a:spcPct val="0"/>
              </a:spcAft>
              <a:buFont typeface="Arial" panose="020B0604020202020204" pitchFamily="34" charset="0"/>
              <a:buChar char="•"/>
            </a:pPr>
            <a:r>
              <a:rPr lang="en-US" alt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Details in this box note: </a:t>
            </a:r>
            <a:r>
              <a:rPr lang="en-US" alt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hlinkClick r:id="rId4">
                  <a:extLst>
                    <a:ext uri="{A12FA001-AC4F-418D-AE19-62706E023703}">
                      <ahyp:hlinkClr xmlns:ahyp="http://schemas.microsoft.com/office/drawing/2018/hyperlinkcolor" val="tx"/>
                    </a:ext>
                  </a:extLst>
                </a:hlinkClick>
              </a:rPr>
              <a:t>https://ibm.box.com/s/x1h7jznot90f8pfqsn2mvjf0zytmk85m</a:t>
            </a:r>
            <a:r>
              <a:rPr lang="en-US" alt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1" name="Picture 10">
            <a:extLst>
              <a:ext uri="{FF2B5EF4-FFF2-40B4-BE49-F238E27FC236}">
                <a16:creationId xmlns:a16="http://schemas.microsoft.com/office/drawing/2014/main" id="{82CD4C92-53AC-814A-87DD-E2358F972F1B}"/>
              </a:ext>
            </a:extLst>
          </p:cNvPr>
          <p:cNvPicPr>
            <a:picLocks noChangeAspect="1"/>
          </p:cNvPicPr>
          <p:nvPr/>
        </p:nvPicPr>
        <p:blipFill>
          <a:blip r:embed="rId5"/>
          <a:stretch>
            <a:fillRect/>
          </a:stretch>
        </p:blipFill>
        <p:spPr>
          <a:xfrm>
            <a:off x="66676" y="99945"/>
            <a:ext cx="2773328" cy="782657"/>
          </a:xfrm>
          <a:prstGeom prst="rect">
            <a:avLst/>
          </a:prstGeom>
        </p:spPr>
      </p:pic>
    </p:spTree>
    <p:extLst>
      <p:ext uri="{BB962C8B-B14F-4D97-AF65-F5344CB8AC3E}">
        <p14:creationId xmlns:p14="http://schemas.microsoft.com/office/powerpoint/2010/main" val="1335512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a:extLst>
              <a:ext uri="{FF2B5EF4-FFF2-40B4-BE49-F238E27FC236}">
                <a16:creationId xmlns:a16="http://schemas.microsoft.com/office/drawing/2014/main" id="{D5F0ED54-688D-054D-8F62-7ABC330DDBBD}"/>
              </a:ext>
            </a:extLst>
          </p:cNvPr>
          <p:cNvSpPr/>
          <p:nvPr/>
        </p:nvSpPr>
        <p:spPr>
          <a:xfrm>
            <a:off x="2095611" y="1301491"/>
            <a:ext cx="6733692" cy="1732649"/>
          </a:xfrm>
          <a:prstGeom prst="wedgeRoundRectCallout">
            <a:avLst>
              <a:gd name="adj1" fmla="val -56722"/>
              <a:gd name="adj2" fmla="val -18299"/>
              <a:gd name="adj3" fmla="val 16667"/>
            </a:avLst>
          </a:prstGeom>
          <a:ln w="12700">
            <a:solidFill>
              <a:schemeClr val="bg2"/>
            </a:solidFill>
          </a:ln>
        </p:spPr>
        <p:txBody>
          <a:bodyPr wrap="square" lIns="91440" tIns="91440" rIns="0" bIns="91440" rtlCol="0" anchor="ctr">
            <a:noAutofit/>
          </a:bodyPr>
          <a:lstStyle/>
          <a:p>
            <a:pPr>
              <a:spcAft>
                <a:spcPts val="1200"/>
              </a:spcAft>
            </a:pPr>
            <a:r>
              <a:rPr lang="en-US" sz="28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Prediction Feed Notebook: </a:t>
            </a:r>
          </a:p>
          <a:p>
            <a:pPr>
              <a:spcAft>
                <a:spcPts val="1200"/>
              </a:spcAft>
            </a:pPr>
            <a:r>
              <a:rPr lang="en-US" sz="2400" dirty="0">
                <a:solidFill>
                  <a:schemeClr val="bg2"/>
                </a:solidFill>
                <a:hlinkClick r:id="rId3">
                  <a:extLst>
                    <a:ext uri="{A12FA001-AC4F-418D-AE19-62706E023703}">
                      <ahyp:hlinkClr xmlns:ahyp="http://schemas.microsoft.com/office/drawing/2018/hyperlinkcolor" val="tx"/>
                    </a:ext>
                  </a:extLst>
                </a:hlinkClick>
              </a:rPr>
              <a:t>https://goo.gl/NW7Kwj</a:t>
            </a:r>
            <a:endParaRPr lang="en-US" sz="2400" dirty="0">
              <a:solidFill>
                <a:schemeClr val="bg2"/>
              </a:solidFill>
            </a:endParaRPr>
          </a:p>
          <a:p>
            <a:pPr>
              <a:spcAft>
                <a:spcPts val="1200"/>
              </a:spcAft>
            </a:pPr>
            <a:r>
              <a:rPr lang="en-US" sz="18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Schedule this notebook to run every hour using Watson Studio</a:t>
            </a:r>
          </a:p>
        </p:txBody>
      </p:sp>
      <p:pic>
        <p:nvPicPr>
          <p:cNvPr id="6" name="Picture 5">
            <a:extLst>
              <a:ext uri="{FF2B5EF4-FFF2-40B4-BE49-F238E27FC236}">
                <a16:creationId xmlns:a16="http://schemas.microsoft.com/office/drawing/2014/main" id="{ECC93380-AB20-744E-B48B-564AE3AD4928}"/>
              </a:ext>
            </a:extLst>
          </p:cNvPr>
          <p:cNvPicPr>
            <a:picLocks noChangeAspect="1"/>
          </p:cNvPicPr>
          <p:nvPr/>
        </p:nvPicPr>
        <p:blipFill>
          <a:blip r:embed="rId4"/>
          <a:stretch>
            <a:fillRect/>
          </a:stretch>
        </p:blipFill>
        <p:spPr>
          <a:xfrm>
            <a:off x="357186" y="1487487"/>
            <a:ext cx="1362869" cy="1362869"/>
          </a:xfrm>
          <a:prstGeom prst="rect">
            <a:avLst/>
          </a:prstGeom>
        </p:spPr>
      </p:pic>
    </p:spTree>
    <p:extLst>
      <p:ext uri="{BB962C8B-B14F-4D97-AF65-F5344CB8AC3E}">
        <p14:creationId xmlns:p14="http://schemas.microsoft.com/office/powerpoint/2010/main" val="1134958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71541" y="0"/>
            <a:ext cx="3872459" cy="5143500"/>
          </a:xfrm>
          <a:prstGeom prst="rect">
            <a:avLst/>
          </a:prstGeom>
          <a:solidFill>
            <a:schemeClr val="accent3"/>
          </a:solidFill>
          <a:ln>
            <a:noFill/>
          </a:ln>
        </p:spPr>
        <p:txBody>
          <a:bodyPr wrap="square" lIns="0" tIns="0" rIns="0" bIns="0" rtlCol="0" anchor="ctr">
            <a:noAutofit/>
          </a:bodyPr>
          <a:lstStyle/>
          <a:p>
            <a:pPr algn="ctr" defTabSz="576193"/>
            <a:endParaRPr lang="en-US" sz="900" dirty="0" err="1">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itle 1">
            <a:extLst>
              <a:ext uri="{FF2B5EF4-FFF2-40B4-BE49-F238E27FC236}">
                <a16:creationId xmlns:a16="http://schemas.microsoft.com/office/drawing/2014/main" id="{CA7F6B43-527A-F84D-987A-A7F3C8F86238}"/>
              </a:ext>
            </a:extLst>
          </p:cNvPr>
          <p:cNvSpPr>
            <a:spLocks noGrp="1"/>
          </p:cNvSpPr>
          <p:nvPr>
            <p:ph type="title" idx="4294967295"/>
          </p:nvPr>
        </p:nvSpPr>
        <p:spPr>
          <a:xfrm>
            <a:off x="178594" y="158750"/>
            <a:ext cx="4320381" cy="623888"/>
          </a:xfrm>
        </p:spPr>
        <p:txBody>
          <a:bodyPr/>
          <a:lstStyle/>
          <a:p>
            <a:r>
              <a:rPr lang="en-US"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AI for AI</a:t>
            </a:r>
            <a:br>
              <a:rPr lang="en-US" sz="21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br>
            <a:r>
              <a:rPr lang="en-US" sz="21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Neu</a:t>
            </a:r>
            <a:r>
              <a:rPr lang="en-US" sz="21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ral</a:t>
            </a:r>
            <a:r>
              <a:rPr lang="en-US" sz="21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 Net</a:t>
            </a:r>
            <a:r>
              <a:rPr lang="en-US" sz="21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work</a:t>
            </a:r>
            <a:r>
              <a:rPr lang="en-US" sz="21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 S</a:t>
            </a:r>
            <a:r>
              <a:rPr lang="en-US" sz="21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ynthesis</a:t>
            </a:r>
            <a:r>
              <a:rPr lang="en-US" sz="21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 NeuNetS</a:t>
            </a:r>
          </a:p>
        </p:txBody>
      </p:sp>
      <p:sp>
        <p:nvSpPr>
          <p:cNvPr id="15" name="TextBox 14"/>
          <p:cNvSpPr txBox="1"/>
          <p:nvPr/>
        </p:nvSpPr>
        <p:spPr>
          <a:xfrm>
            <a:off x="3585986" y="-1203899"/>
            <a:ext cx="1561510" cy="266868"/>
          </a:xfrm>
          <a:prstGeom prst="rect">
            <a:avLst/>
          </a:prstGeom>
          <a:solidFill>
            <a:srgbClr val="FFFF00"/>
          </a:solidFill>
        </p:spPr>
        <p:txBody>
          <a:bodyPr wrap="square" rtlCol="0">
            <a:spAutoFit/>
          </a:bodyPr>
          <a:lstStyle/>
          <a:p>
            <a:pPr defTabSz="576193"/>
            <a:r>
              <a:rPr lang="en-US" sz="1134" dirty="0">
                <a:solidFill>
                  <a:schemeClr val="bg2">
                    <a:lumMod val="95000"/>
                  </a:schemeClr>
                </a:solidFill>
                <a:latin typeface="Helvetica Neue" panose="02000503000000020004" pitchFamily="2" charset="0"/>
                <a:ea typeface="Helvetica Neue" panose="02000503000000020004" pitchFamily="2" charset="0"/>
                <a:cs typeface="Helvetica Neue" panose="02000503000000020004" pitchFamily="2" charset="0"/>
              </a:rPr>
              <a:t>reformat</a:t>
            </a:r>
          </a:p>
        </p:txBody>
      </p:sp>
      <p:sp>
        <p:nvSpPr>
          <p:cNvPr id="9" name="Rectangle 8"/>
          <p:cNvSpPr/>
          <p:nvPr/>
        </p:nvSpPr>
        <p:spPr>
          <a:xfrm>
            <a:off x="135731" y="837766"/>
            <a:ext cx="4742228" cy="954107"/>
          </a:xfrm>
          <a:prstGeom prst="rect">
            <a:avLst/>
          </a:prstGeom>
        </p:spPr>
        <p:txBody>
          <a:bodyPr wrap="square">
            <a:spAutoFit/>
          </a:bodyPr>
          <a:lstStyle/>
          <a:p>
            <a:pPr defTabSz="514350"/>
            <a:r>
              <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NeuNetS is a fundamentally new AI system technique for Neural Network design that automatically designs a new neural network or evolves a neural network architecture from existing ones.</a:t>
            </a:r>
          </a:p>
        </p:txBody>
      </p:sp>
      <p:sp>
        <p:nvSpPr>
          <p:cNvPr id="14" name="TextBox 13">
            <a:extLst>
              <a:ext uri="{FF2B5EF4-FFF2-40B4-BE49-F238E27FC236}">
                <a16:creationId xmlns:a16="http://schemas.microsoft.com/office/drawing/2014/main" id="{B5D89743-C785-5248-B6F5-BC6BF1CF1510}"/>
              </a:ext>
            </a:extLst>
          </p:cNvPr>
          <p:cNvSpPr txBox="1"/>
          <p:nvPr/>
        </p:nvSpPr>
        <p:spPr>
          <a:xfrm>
            <a:off x="5586646" y="202490"/>
            <a:ext cx="3557353" cy="1169551"/>
          </a:xfrm>
          <a:prstGeom prst="rect">
            <a:avLst/>
          </a:prstGeom>
          <a:noFill/>
        </p:spPr>
        <p:txBody>
          <a:bodyPr wrap="square" rtlCol="0">
            <a:spAutoFit/>
          </a:bodyPr>
          <a:lstStyle/>
          <a:p>
            <a:pPr defTabSz="576193"/>
            <a:r>
              <a:rPr lang="en-US" sz="14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Neural Architecture Search (NAS)</a:t>
            </a:r>
          </a:p>
          <a:p>
            <a:pPr defTabSz="576193"/>
            <a:r>
              <a:rPr lang="en-US" sz="1400" dirty="0">
                <a:solidFill>
                  <a:schemeClr val="bg2"/>
                </a:solidFill>
                <a:latin typeface="Helvetica Neue Light" panose="02000403000000020004" pitchFamily="2" charset="0"/>
                <a:ea typeface="Helvetica Neue Light" panose="02000403000000020004" pitchFamily="2" charset="0"/>
                <a:cs typeface="Helvetica Neue" panose="02000503000000020004" pitchFamily="2" charset="0"/>
              </a:rPr>
              <a:t>Starting from a small base network, NeuNetS evaluates performance then evolves and search for the optimal network for the given dataset.</a:t>
            </a:r>
          </a:p>
        </p:txBody>
      </p:sp>
      <p:sp>
        <p:nvSpPr>
          <p:cNvPr id="16" name="Footer Placeholder 2">
            <a:extLst>
              <a:ext uri="{FF2B5EF4-FFF2-40B4-BE49-F238E27FC236}">
                <a16:creationId xmlns:a16="http://schemas.microsoft.com/office/drawing/2014/main" id="{3D21D6CB-9C6F-8B4A-9592-AFA17A02D911}"/>
              </a:ext>
            </a:extLst>
          </p:cNvPr>
          <p:cNvSpPr txBox="1">
            <a:spLocks/>
          </p:cNvSpPr>
          <p:nvPr/>
        </p:nvSpPr>
        <p:spPr>
          <a:xfrm>
            <a:off x="3146902" y="4874844"/>
            <a:ext cx="1870475" cy="240890"/>
          </a:xfrm>
          <a:prstGeom prst="rect">
            <a:avLst/>
          </a:prstGeom>
        </p:spPr>
        <p:txBody>
          <a:bodyPr/>
          <a:lstStyle>
            <a:defPPr>
              <a:defRPr lang="en-US"/>
            </a:defPPr>
            <a:lvl1pPr marL="0" algn="l" defTabSz="768257" rtl="0" eaLnBrk="1" latinLnBrk="0" hangingPunct="1">
              <a:defRPr sz="1512" kern="1200">
                <a:solidFill>
                  <a:schemeClr val="tx1"/>
                </a:solidFill>
                <a:latin typeface="+mn-lt"/>
                <a:ea typeface="+mn-ea"/>
                <a:cs typeface="+mn-cs"/>
              </a:defRPr>
            </a:lvl1pPr>
            <a:lvl2pPr marL="384128" algn="l" defTabSz="768257" rtl="0" eaLnBrk="1" latinLnBrk="0" hangingPunct="1">
              <a:defRPr sz="1512" kern="1200">
                <a:solidFill>
                  <a:schemeClr val="tx1"/>
                </a:solidFill>
                <a:latin typeface="+mn-lt"/>
                <a:ea typeface="+mn-ea"/>
                <a:cs typeface="+mn-cs"/>
              </a:defRPr>
            </a:lvl2pPr>
            <a:lvl3pPr marL="768257" algn="l" defTabSz="768257" rtl="0" eaLnBrk="1" latinLnBrk="0" hangingPunct="1">
              <a:defRPr sz="1512" kern="1200">
                <a:solidFill>
                  <a:schemeClr val="tx1"/>
                </a:solidFill>
                <a:latin typeface="+mn-lt"/>
                <a:ea typeface="+mn-ea"/>
                <a:cs typeface="+mn-cs"/>
              </a:defRPr>
            </a:lvl3pPr>
            <a:lvl4pPr marL="1152385" algn="l" defTabSz="768257" rtl="0" eaLnBrk="1" latinLnBrk="0" hangingPunct="1">
              <a:defRPr sz="1512" kern="1200">
                <a:solidFill>
                  <a:schemeClr val="tx1"/>
                </a:solidFill>
                <a:latin typeface="+mn-lt"/>
                <a:ea typeface="+mn-ea"/>
                <a:cs typeface="+mn-cs"/>
              </a:defRPr>
            </a:lvl4pPr>
            <a:lvl5pPr marL="1536514" algn="l" defTabSz="768257" rtl="0" eaLnBrk="1" latinLnBrk="0" hangingPunct="1">
              <a:defRPr sz="1512" kern="1200">
                <a:solidFill>
                  <a:schemeClr val="tx1"/>
                </a:solidFill>
                <a:latin typeface="+mn-lt"/>
                <a:ea typeface="+mn-ea"/>
                <a:cs typeface="+mn-cs"/>
              </a:defRPr>
            </a:lvl5pPr>
            <a:lvl6pPr marL="1920642" algn="l" defTabSz="768257" rtl="0" eaLnBrk="1" latinLnBrk="0" hangingPunct="1">
              <a:defRPr sz="1512" kern="1200">
                <a:solidFill>
                  <a:schemeClr val="tx1"/>
                </a:solidFill>
                <a:latin typeface="+mn-lt"/>
                <a:ea typeface="+mn-ea"/>
                <a:cs typeface="+mn-cs"/>
              </a:defRPr>
            </a:lvl6pPr>
            <a:lvl7pPr marL="2304771" algn="l" defTabSz="768257" rtl="0" eaLnBrk="1" latinLnBrk="0" hangingPunct="1">
              <a:defRPr sz="1512" kern="1200">
                <a:solidFill>
                  <a:schemeClr val="tx1"/>
                </a:solidFill>
                <a:latin typeface="+mn-lt"/>
                <a:ea typeface="+mn-ea"/>
                <a:cs typeface="+mn-cs"/>
              </a:defRPr>
            </a:lvl7pPr>
            <a:lvl8pPr marL="2688899" algn="l" defTabSz="768257" rtl="0" eaLnBrk="1" latinLnBrk="0" hangingPunct="1">
              <a:defRPr sz="1512" kern="1200">
                <a:solidFill>
                  <a:schemeClr val="tx1"/>
                </a:solidFill>
                <a:latin typeface="+mn-lt"/>
                <a:ea typeface="+mn-ea"/>
                <a:cs typeface="+mn-cs"/>
              </a:defRPr>
            </a:lvl8pPr>
            <a:lvl9pPr marL="3073028" algn="l" defTabSz="768257" rtl="0" eaLnBrk="1" latinLnBrk="0" hangingPunct="1">
              <a:defRPr sz="1512" kern="1200">
                <a:solidFill>
                  <a:schemeClr val="tx1"/>
                </a:solidFill>
                <a:latin typeface="+mn-lt"/>
                <a:ea typeface="+mn-ea"/>
                <a:cs typeface="+mn-cs"/>
              </a:defRPr>
            </a:lvl9pPr>
          </a:lstStyle>
          <a:p>
            <a:pPr algn="ctr"/>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IBM Confidential</a:t>
            </a:r>
          </a:p>
        </p:txBody>
      </p:sp>
      <p:sp>
        <p:nvSpPr>
          <p:cNvPr id="18" name="IBM Watson  | Confidential  |  © IBM Corporation">
            <a:extLst>
              <a:ext uri="{FF2B5EF4-FFF2-40B4-BE49-F238E27FC236}">
                <a16:creationId xmlns:a16="http://schemas.microsoft.com/office/drawing/2014/main" id="{DA0C7CE5-4B42-2F40-BC6C-E7B533A44577}"/>
              </a:ext>
            </a:extLst>
          </p:cNvPr>
          <p:cNvSpPr txBox="1"/>
          <p:nvPr/>
        </p:nvSpPr>
        <p:spPr>
          <a:xfrm>
            <a:off x="333375" y="4923386"/>
            <a:ext cx="28956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defTabSz="457189" hangingPunct="0">
              <a:defRPr sz="500">
                <a:solidFill>
                  <a:srgbClr val="535353"/>
                </a:solidFill>
                <a:latin typeface="+mn-lt"/>
                <a:ea typeface="+mn-ea"/>
                <a:cs typeface="+mn-cs"/>
                <a:sym typeface="Helvetica Neue"/>
              </a:defRPr>
            </a:pPr>
            <a:r>
              <a:rPr sz="900" kern="0" dirty="0">
                <a:solidFill>
                  <a:schemeClr val="bg2">
                    <a:lumMod val="9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rPr>
              <a:t>© IBM Corporation </a:t>
            </a:r>
          </a:p>
        </p:txBody>
      </p:sp>
      <p:grpSp>
        <p:nvGrpSpPr>
          <p:cNvPr id="5" name="Group 4">
            <a:extLst>
              <a:ext uri="{FF2B5EF4-FFF2-40B4-BE49-F238E27FC236}">
                <a16:creationId xmlns:a16="http://schemas.microsoft.com/office/drawing/2014/main" id="{3D000188-2912-5441-BA50-70209E831976}"/>
              </a:ext>
            </a:extLst>
          </p:cNvPr>
          <p:cNvGrpSpPr/>
          <p:nvPr/>
        </p:nvGrpSpPr>
        <p:grpSpPr>
          <a:xfrm>
            <a:off x="5586646" y="1513524"/>
            <a:ext cx="3298123" cy="2760201"/>
            <a:chOff x="5587969" y="1310343"/>
            <a:chExt cx="2935936" cy="2490037"/>
          </a:xfrm>
        </p:grpSpPr>
        <p:pic>
          <p:nvPicPr>
            <p:cNvPr id="13" name="Picture 12">
              <a:extLst>
                <a:ext uri="{FF2B5EF4-FFF2-40B4-BE49-F238E27FC236}">
                  <a16:creationId xmlns:a16="http://schemas.microsoft.com/office/drawing/2014/main" id="{4DB1505D-05A6-3F4D-B1CF-D5334803039E}"/>
                </a:ext>
              </a:extLst>
            </p:cNvPr>
            <p:cNvPicPr>
              <a:picLocks noChangeAspect="1"/>
            </p:cNvPicPr>
            <p:nvPr/>
          </p:nvPicPr>
          <p:blipFill>
            <a:blip r:embed="rId3"/>
            <a:stretch>
              <a:fillRect/>
            </a:stretch>
          </p:blipFill>
          <p:spPr>
            <a:xfrm>
              <a:off x="5587969" y="1310343"/>
              <a:ext cx="2935936" cy="2490037"/>
            </a:xfrm>
            <a:prstGeom prst="rect">
              <a:avLst/>
            </a:prstGeom>
          </p:spPr>
        </p:pic>
        <p:sp>
          <p:nvSpPr>
            <p:cNvPr id="19" name="TextBox 18">
              <a:extLst>
                <a:ext uri="{FF2B5EF4-FFF2-40B4-BE49-F238E27FC236}">
                  <a16:creationId xmlns:a16="http://schemas.microsoft.com/office/drawing/2014/main" id="{AA604CEB-8970-2B47-854D-1E33E72594C9}"/>
                </a:ext>
              </a:extLst>
            </p:cNvPr>
            <p:cNvSpPr txBox="1"/>
            <p:nvPr/>
          </p:nvSpPr>
          <p:spPr>
            <a:xfrm>
              <a:off x="5662151" y="3605454"/>
              <a:ext cx="2861754" cy="182166"/>
            </a:xfrm>
            <a:prstGeom prst="rect">
              <a:avLst/>
            </a:prstGeom>
            <a:solidFill>
              <a:schemeClr val="bg2"/>
            </a:solidFill>
          </p:spPr>
          <p:txBody>
            <a:bodyPr wrap="square" rtlCol="0">
              <a:noAutofit/>
            </a:bodyPr>
            <a:lstStyle/>
            <a:p>
              <a:pPr algn="ctr" defTabSz="576193"/>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6" name="Bent Arrow 5">
            <a:extLst>
              <a:ext uri="{FF2B5EF4-FFF2-40B4-BE49-F238E27FC236}">
                <a16:creationId xmlns:a16="http://schemas.microsoft.com/office/drawing/2014/main" id="{C6AF285C-CE00-2142-B3D9-48F77B98E621}"/>
              </a:ext>
            </a:extLst>
          </p:cNvPr>
          <p:cNvSpPr/>
          <p:nvPr/>
        </p:nvSpPr>
        <p:spPr>
          <a:xfrm>
            <a:off x="6196261" y="1993013"/>
            <a:ext cx="1234832" cy="692818"/>
          </a:xfrm>
          <a:prstGeom prst="bentArrow">
            <a:avLst>
              <a:gd name="adj1" fmla="val 14847"/>
              <a:gd name="adj2" fmla="val 19264"/>
              <a:gd name="adj3" fmla="val 25000"/>
              <a:gd name="adj4" fmla="val 43750"/>
            </a:avLst>
          </a:prstGeom>
          <a:solidFill>
            <a:schemeClr val="bg2"/>
          </a:solidFill>
          <a:ln>
            <a:solidFill>
              <a:schemeClr val="tx1"/>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Rectangle 19">
            <a:extLst>
              <a:ext uri="{FF2B5EF4-FFF2-40B4-BE49-F238E27FC236}">
                <a16:creationId xmlns:a16="http://schemas.microsoft.com/office/drawing/2014/main" id="{36625053-4EEA-E846-99C6-6AD2D6AB9743}"/>
              </a:ext>
            </a:extLst>
          </p:cNvPr>
          <p:cNvSpPr/>
          <p:nvPr/>
        </p:nvSpPr>
        <p:spPr>
          <a:xfrm>
            <a:off x="6182181" y="1659823"/>
            <a:ext cx="1227016" cy="321393"/>
          </a:xfrm>
          <a:prstGeom prst="rect">
            <a:avLst/>
          </a:prstGeom>
          <a:solidFill>
            <a:schemeClr val="bg2"/>
          </a:solidFill>
        </p:spPr>
        <p:txBody>
          <a:bodyPr wrap="square" lIns="0" tIns="0" rIns="0" bIns="0" rtlCol="0" anchor="ctr">
            <a:no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evaluate and evolve</a:t>
            </a:r>
          </a:p>
        </p:txBody>
      </p:sp>
      <p:sp>
        <p:nvSpPr>
          <p:cNvPr id="4" name="Rectangle 3">
            <a:extLst>
              <a:ext uri="{FF2B5EF4-FFF2-40B4-BE49-F238E27FC236}">
                <a16:creationId xmlns:a16="http://schemas.microsoft.com/office/drawing/2014/main" id="{45887591-C804-D442-866B-5C8B4F630E16}"/>
              </a:ext>
            </a:extLst>
          </p:cNvPr>
          <p:cNvSpPr/>
          <p:nvPr/>
        </p:nvSpPr>
        <p:spPr>
          <a:xfrm>
            <a:off x="5684267" y="4052090"/>
            <a:ext cx="1227016" cy="218831"/>
          </a:xfrm>
          <a:prstGeom prst="rect">
            <a:avLst/>
          </a:prstGeom>
          <a:solidFill>
            <a:schemeClr val="bg2"/>
          </a:solidFill>
        </p:spPr>
        <p:txBody>
          <a:bodyPr wrap="square" lIns="0" tIns="0" rIns="0" bIns="0" rtlCol="0" anchor="ctr">
            <a:no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Iteration N</a:t>
            </a:r>
          </a:p>
        </p:txBody>
      </p:sp>
      <p:sp>
        <p:nvSpPr>
          <p:cNvPr id="17" name="Rectangle 16">
            <a:extLst>
              <a:ext uri="{FF2B5EF4-FFF2-40B4-BE49-F238E27FC236}">
                <a16:creationId xmlns:a16="http://schemas.microsoft.com/office/drawing/2014/main" id="{F618099B-149B-2949-A8E9-7FB2BAB755DF}"/>
              </a:ext>
            </a:extLst>
          </p:cNvPr>
          <p:cNvSpPr/>
          <p:nvPr/>
        </p:nvSpPr>
        <p:spPr>
          <a:xfrm>
            <a:off x="7445381" y="4052090"/>
            <a:ext cx="1227016" cy="218831"/>
          </a:xfrm>
          <a:prstGeom prst="rect">
            <a:avLst/>
          </a:prstGeom>
          <a:solidFill>
            <a:schemeClr val="bg2"/>
          </a:solidFill>
        </p:spPr>
        <p:txBody>
          <a:bodyPr wrap="square" lIns="0" tIns="0" rIns="0" bIns="0" rtlCol="0" anchor="ctr">
            <a:no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Iteration N+1</a:t>
            </a:r>
          </a:p>
        </p:txBody>
      </p:sp>
      <p:pic>
        <p:nvPicPr>
          <p:cNvPr id="7" name="Picture 6">
            <a:extLst>
              <a:ext uri="{FF2B5EF4-FFF2-40B4-BE49-F238E27FC236}">
                <a16:creationId xmlns:a16="http://schemas.microsoft.com/office/drawing/2014/main" id="{9CCAFE7E-FA42-7649-A339-7D01D041E2C5}"/>
              </a:ext>
            </a:extLst>
          </p:cNvPr>
          <p:cNvPicPr>
            <a:picLocks noChangeAspect="1"/>
          </p:cNvPicPr>
          <p:nvPr/>
        </p:nvPicPr>
        <p:blipFill>
          <a:blip r:embed="rId4"/>
          <a:stretch>
            <a:fillRect/>
          </a:stretch>
        </p:blipFill>
        <p:spPr>
          <a:xfrm>
            <a:off x="200025" y="2164962"/>
            <a:ext cx="4987172" cy="2486552"/>
          </a:xfrm>
          <a:prstGeom prst="rect">
            <a:avLst/>
          </a:prstGeom>
          <a:ln>
            <a:solidFill>
              <a:schemeClr val="tx2">
                <a:lumMod val="50000"/>
              </a:schemeClr>
            </a:solidFill>
          </a:ln>
        </p:spPr>
      </p:pic>
    </p:spTree>
    <p:extLst>
      <p:ext uri="{BB962C8B-B14F-4D97-AF65-F5344CB8AC3E}">
        <p14:creationId xmlns:p14="http://schemas.microsoft.com/office/powerpoint/2010/main" val="710474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0AD256-7C42-E849-9D87-001A4128B8A4}"/>
              </a:ext>
            </a:extLst>
          </p:cNvPr>
          <p:cNvSpPr>
            <a:spLocks noGrp="1"/>
          </p:cNvSpPr>
          <p:nvPr>
            <p:ph type="sldNum" sz="quarter" idx="4"/>
          </p:nvPr>
        </p:nvSpPr>
        <p:spPr>
          <a:xfrm>
            <a:off x="6858000" y="4826480"/>
            <a:ext cx="2057400" cy="137160"/>
          </a:xfrm>
        </p:spPr>
        <p:txBody>
          <a:bodyPr/>
          <a:lstStyle/>
          <a:p>
            <a:fld id="{5EBD998B-182B-7B43-A13E-44ADF976FF91}" type="slidenum">
              <a:rPr lang="en-US" smtClean="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13</a:t>
            </a:fld>
            <a:endParaRPr lang="en-US">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E3B84EB0-E276-4F42-81A8-434DD09CAEE8}"/>
              </a:ext>
            </a:extLst>
          </p:cNvPr>
          <p:cNvSpPr/>
          <p:nvPr/>
        </p:nvSpPr>
        <p:spPr>
          <a:xfrm>
            <a:off x="173665" y="581184"/>
            <a:ext cx="6425609" cy="923330"/>
          </a:xfrm>
          <a:prstGeom prst="rect">
            <a:avLst/>
          </a:prstGeom>
        </p:spPr>
        <p:txBody>
          <a:bodyPr wrap="square">
            <a:spAutoFit/>
          </a:bodyPr>
          <a:lstStyle/>
          <a:p>
            <a:r>
              <a:rPr lang="en-US" sz="18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Instructions:</a:t>
            </a:r>
          </a:p>
          <a:p>
            <a:pPr marL="285750" indent="-285750">
              <a:buFont typeface="Arial" panose="020B0604020202020204" pitchFamily="34" charset="0"/>
              <a:buChar char="•"/>
            </a:pPr>
            <a:r>
              <a:rPr lang="en-US" sz="18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HTML</a:t>
            </a:r>
            <a:endParaRPr lang="en-US" sz="18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8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Powerpoint slide deck</a:t>
            </a:r>
            <a:endParaRPr lang="en-US" sz="18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ectangle 5">
            <a:extLst>
              <a:ext uri="{FF2B5EF4-FFF2-40B4-BE49-F238E27FC236}">
                <a16:creationId xmlns:a16="http://schemas.microsoft.com/office/drawing/2014/main" id="{77B25738-BD25-7F41-B330-E80B6A0AD253}"/>
              </a:ext>
            </a:extLst>
          </p:cNvPr>
          <p:cNvSpPr/>
          <p:nvPr/>
        </p:nvSpPr>
        <p:spPr>
          <a:xfrm>
            <a:off x="173665" y="84997"/>
            <a:ext cx="4572000" cy="369332"/>
          </a:xfrm>
          <a:prstGeom prst="rect">
            <a:avLst/>
          </a:prstGeom>
        </p:spPr>
        <p:txBody>
          <a:bodyPr>
            <a:spAutoFit/>
          </a:bodyPr>
          <a:lstStyle/>
          <a:p>
            <a:r>
              <a:rPr lang="en-US" sz="18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Installing AIOS on ICP</a:t>
            </a:r>
          </a:p>
        </p:txBody>
      </p:sp>
    </p:spTree>
    <p:extLst>
      <p:ext uri="{BB962C8B-B14F-4D97-AF65-F5344CB8AC3E}">
        <p14:creationId xmlns:p14="http://schemas.microsoft.com/office/powerpoint/2010/main" val="1194478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0BE6F14-FF48-0F4F-A8AA-2E3F25371E4A}" type="slidenum">
              <a:rPr lang="en-US" smtClean="0"/>
              <a:pPr/>
              <a:t>14</a:t>
            </a:fld>
            <a:endParaRPr lang="en-US"/>
          </a:p>
        </p:txBody>
      </p:sp>
      <p:pic>
        <p:nvPicPr>
          <p:cNvPr id="3" name="Picture 2" descr="ibm_gry.png">
            <a:extLst>
              <a:ext uri="{FF2B5EF4-FFF2-40B4-BE49-F238E27FC236}">
                <a16:creationId xmlns:a16="http://schemas.microsoft.com/office/drawing/2014/main" id="{C4DAE787-9C11-2949-AE90-B0EAB7AF8D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539698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16073A-D9A2-2540-8EC3-5704575653E5}"/>
              </a:ext>
            </a:extLst>
          </p:cNvPr>
          <p:cNvSpPr txBox="1">
            <a:spLocks/>
          </p:cNvSpPr>
          <p:nvPr/>
        </p:nvSpPr>
        <p:spPr>
          <a:xfrm>
            <a:off x="228600" y="201168"/>
            <a:ext cx="2823693" cy="424732"/>
          </a:xfrm>
          <a:prstGeom prst="rect">
            <a:avLst/>
          </a:prstGeom>
        </p:spPr>
        <p:txBody>
          <a:bodyPr wrap="square">
            <a:sp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r>
              <a:rPr lang="en-US" sz="24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Legal Disclaimer</a:t>
            </a:r>
          </a:p>
        </p:txBody>
      </p:sp>
      <p:sp>
        <p:nvSpPr>
          <p:cNvPr id="5" name="Text Box 4">
            <a:extLst>
              <a:ext uri="{FF2B5EF4-FFF2-40B4-BE49-F238E27FC236}">
                <a16:creationId xmlns:a16="http://schemas.microsoft.com/office/drawing/2014/main" id="{9BC8EC74-34F3-3846-8E40-9456C6EDBC87}"/>
              </a:ext>
            </a:extLst>
          </p:cNvPr>
          <p:cNvSpPr txBox="1">
            <a:spLocks noChangeArrowheads="1"/>
          </p:cNvSpPr>
          <p:nvPr/>
        </p:nvSpPr>
        <p:spPr bwMode="auto">
          <a:xfrm>
            <a:off x="228601" y="701351"/>
            <a:ext cx="8686800" cy="3939540"/>
          </a:xfrm>
          <a:prstGeom prst="rect">
            <a:avLst/>
          </a:prstGeom>
          <a:noFill/>
          <a:ln>
            <a:noFill/>
          </a:ln>
          <a:effectLst/>
          <a:extLst>
            <a:ext uri="{909E8E84-426E-40dd-AFC4-6F175D3DCCD1}"/>
            <a:ext uri="{91240B29-F687-4f45-9708-019B960494DF}"/>
            <a:ext uri="{AF507438-7753-43e0-B8FC-AC1667EBCBE1}"/>
          </a:extLst>
        </p:spPr>
        <p:txBody>
          <a:bodyPr wrap="square" lIns="0">
            <a:spAutoFit/>
          </a:bodyPr>
          <a:lstStyle>
            <a:lvl1pPr>
              <a:defRPr>
                <a:solidFill>
                  <a:schemeClr val="tx1"/>
                </a:solidFill>
                <a:latin typeface="Arial" charset="0"/>
                <a:ea typeface="ＭＳ Ｐゴシック" charset="0"/>
              </a:defRPr>
            </a:lvl1pPr>
            <a:lvl2pPr marL="233363" indent="-119063">
              <a:defRPr>
                <a:solidFill>
                  <a:schemeClr val="tx1"/>
                </a:solidFill>
                <a:latin typeface="Arial" charset="0"/>
                <a:ea typeface="ＭＳ Ｐゴシック" charset="0"/>
              </a:defRPr>
            </a:lvl2pPr>
            <a:lvl3pPr marL="1719263">
              <a:defRPr>
                <a:solidFill>
                  <a:schemeClr val="tx1"/>
                </a:solidFill>
                <a:latin typeface="Arial" charset="0"/>
                <a:ea typeface="ＭＳ Ｐゴシック" charset="0"/>
              </a:defRPr>
            </a:lvl3pPr>
            <a:lvl4pPr marL="1833563">
              <a:defRPr>
                <a:solidFill>
                  <a:schemeClr val="tx1"/>
                </a:solidFill>
                <a:latin typeface="Arial" charset="0"/>
                <a:ea typeface="ＭＳ Ｐゴシック" charset="0"/>
              </a:defRPr>
            </a:lvl4pPr>
            <a:lvl5pPr marL="1947863">
              <a:defRPr>
                <a:solidFill>
                  <a:schemeClr val="tx1"/>
                </a:solidFill>
                <a:latin typeface="Arial" charset="0"/>
                <a:ea typeface="ＭＳ Ｐゴシック" charset="0"/>
              </a:defRPr>
            </a:lvl5pPr>
            <a:lvl6pPr marL="2405063" fontAlgn="base">
              <a:spcBef>
                <a:spcPct val="0"/>
              </a:spcBef>
              <a:spcAft>
                <a:spcPct val="0"/>
              </a:spcAft>
              <a:defRPr>
                <a:solidFill>
                  <a:schemeClr val="tx1"/>
                </a:solidFill>
                <a:latin typeface="Arial" charset="0"/>
                <a:ea typeface="ＭＳ Ｐゴシック" charset="0"/>
              </a:defRPr>
            </a:lvl6pPr>
            <a:lvl7pPr marL="2862263" fontAlgn="base">
              <a:spcBef>
                <a:spcPct val="0"/>
              </a:spcBef>
              <a:spcAft>
                <a:spcPct val="0"/>
              </a:spcAft>
              <a:defRPr>
                <a:solidFill>
                  <a:schemeClr val="tx1"/>
                </a:solidFill>
                <a:latin typeface="Arial" charset="0"/>
                <a:ea typeface="ＭＳ Ｐゴシック" charset="0"/>
              </a:defRPr>
            </a:lvl7pPr>
            <a:lvl8pPr marL="3319463" fontAlgn="base">
              <a:spcBef>
                <a:spcPct val="0"/>
              </a:spcBef>
              <a:spcAft>
                <a:spcPct val="0"/>
              </a:spcAft>
              <a:defRPr>
                <a:solidFill>
                  <a:schemeClr val="tx1"/>
                </a:solidFill>
                <a:latin typeface="Arial" charset="0"/>
                <a:ea typeface="ＭＳ Ｐゴシック" charset="0"/>
              </a:defRPr>
            </a:lvl8pPr>
            <a:lvl9pPr marL="3776663" fontAlgn="base">
              <a:spcBef>
                <a:spcPct val="0"/>
              </a:spcBef>
              <a:spcAft>
                <a:spcPct val="0"/>
              </a:spcAft>
              <a:defRPr>
                <a:solidFill>
                  <a:schemeClr val="tx1"/>
                </a:solidFill>
                <a:latin typeface="Arial" charset="0"/>
                <a:ea typeface="ＭＳ Ｐゴシック" charset="0"/>
              </a:defRPr>
            </a:lvl9pPr>
          </a:lstStyle>
          <a:p>
            <a:pPr defTabSz="914331">
              <a:defRPr/>
            </a:pPr>
            <a:endParaRPr lang="en-US" sz="10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lvl="1" defTabSz="914331">
              <a:buFontTx/>
              <a:buChar char="•"/>
              <a:defRPr/>
            </a:pPr>
            <a:r>
              <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 IBM Corporation 2018. All Rights Reserved.</a:t>
            </a:r>
          </a:p>
          <a:p>
            <a:pPr lvl="1" defTabSz="914331">
              <a:buFontTx/>
              <a:buChar char="•"/>
              <a:defRPr/>
            </a:pPr>
            <a:endPar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lvl="1" defTabSz="914331">
              <a:buFontTx/>
              <a:buChar char="•"/>
              <a:defRPr/>
            </a:pPr>
            <a:r>
              <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a:t>
            </a:r>
            <a:r>
              <a:rPr lang="ja-JP" altLang="en-US" sz="1000">
                <a:solidFill>
                  <a:schemeClr val="bg2"/>
                </a:solidFill>
                <a:latin typeface="Helvetica Neue" panose="02000503000000020004" pitchFamily="2" charset="0"/>
                <a:cs typeface="Helvetica Neue" panose="02000503000000020004" pitchFamily="2" charset="0"/>
              </a:rPr>
              <a:t>’</a:t>
            </a:r>
            <a:r>
              <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lvl="1" defTabSz="914331">
              <a:buFontTx/>
              <a:buChar char="•"/>
              <a:defRPr/>
            </a:pPr>
            <a:endPar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lvl="1" defTabSz="914331">
              <a:buFontTx/>
              <a:buChar char="•"/>
              <a:defRPr/>
            </a:pPr>
            <a:r>
              <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References in this presentation to IBM products, programs, or services do not imply that they will be available in all countries in which IBM operates. Product release dates and/or capabilities referenced in this presentation may change at any time at IBM</a:t>
            </a:r>
            <a:r>
              <a:rPr lang="ja-JP" altLang="en-US" sz="1000">
                <a:solidFill>
                  <a:schemeClr val="bg2"/>
                </a:solidFill>
                <a:latin typeface="Helvetica Neue" panose="02000503000000020004" pitchFamily="2" charset="0"/>
                <a:cs typeface="Helvetica Neue" panose="02000503000000020004" pitchFamily="2" charset="0"/>
              </a:rPr>
              <a:t>’</a:t>
            </a:r>
            <a:r>
              <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lvl="1" defTabSz="914331">
              <a:buFontTx/>
              <a:buChar char="•"/>
              <a:defRPr/>
            </a:pPr>
            <a:endPar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lvl="1" defTabSz="914331">
              <a:buFontTx/>
              <a:buChar char="•"/>
              <a:defRPr/>
            </a:pPr>
            <a:r>
              <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lvl="1" defTabSz="914331">
              <a:buFontTx/>
              <a:buChar char="•"/>
              <a:defRPr/>
            </a:pPr>
            <a:endPar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lvl="1" defTabSz="914331">
              <a:buFontTx/>
              <a:buChar char="•"/>
              <a:defRPr/>
            </a:pPr>
            <a:r>
              <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All customer examples described are presented as illustrations of how those customers have used IBM products and the results they may have achieved.  Actual environmental costs and performance characteristics may vary by customer.</a:t>
            </a:r>
          </a:p>
          <a:p>
            <a:pPr lvl="1" defTabSz="914331">
              <a:buFontTx/>
              <a:buChar char="•"/>
              <a:defRPr/>
            </a:pPr>
            <a:endPar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lvl="1" defTabSz="914331">
              <a:buFont typeface="Arial" charset="0"/>
              <a:buChar char="•"/>
              <a:defRPr/>
            </a:pPr>
            <a:r>
              <a:rPr lang="en-US" sz="1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All references to fictitious companies are used for illustration purposes only.</a:t>
            </a:r>
          </a:p>
        </p:txBody>
      </p:sp>
    </p:spTree>
    <p:extLst>
      <p:ext uri="{BB962C8B-B14F-4D97-AF65-F5344CB8AC3E}">
        <p14:creationId xmlns:p14="http://schemas.microsoft.com/office/powerpoint/2010/main" val="1026965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D5AE0090-4F51-FB41-8B13-A62D79570EF4}"/>
              </a:ext>
            </a:extLst>
          </p:cNvPr>
          <p:cNvSpPr/>
          <p:nvPr/>
        </p:nvSpPr>
        <p:spPr>
          <a:xfrm>
            <a:off x="1857154" y="928688"/>
            <a:ext cx="5743796" cy="2436018"/>
          </a:xfrm>
          <a:prstGeom prst="wedgeRoundRectCallout">
            <a:avLst>
              <a:gd name="adj1" fmla="val -56722"/>
              <a:gd name="adj2" fmla="val -18299"/>
              <a:gd name="adj3" fmla="val 16667"/>
            </a:avLst>
          </a:prstGeom>
          <a:ln w="12700">
            <a:solidFill>
              <a:schemeClr val="bg2"/>
            </a:solidFill>
          </a:ln>
        </p:spPr>
        <p:txBody>
          <a:bodyPr wrap="square" lIns="91440" tIns="91440" rIns="0" bIns="91440" rtlCol="0" anchor="ctr">
            <a:noAutofit/>
          </a:bodyPr>
          <a:lstStyle/>
          <a:p>
            <a:pPr>
              <a:spcAft>
                <a:spcPts val="1200"/>
              </a:spcAft>
            </a:pPr>
            <a:r>
              <a:rPr lang="en-US" sz="28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Download these: </a:t>
            </a:r>
          </a:p>
          <a:p>
            <a:pPr>
              <a:spcAft>
                <a:spcPts val="1200"/>
              </a:spcAft>
            </a:pPr>
            <a:r>
              <a:rPr lang="en-US" sz="2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Instructions:   </a:t>
            </a:r>
            <a:r>
              <a:rPr lang="en-US" sz="24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https://goo.gl/CzAGrW </a:t>
            </a:r>
          </a:p>
          <a:p>
            <a:pPr>
              <a:spcAft>
                <a:spcPts val="1200"/>
              </a:spcAft>
            </a:pPr>
            <a:r>
              <a:rPr lang="en-US" sz="2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PPT:                </a:t>
            </a:r>
            <a:r>
              <a:rPr lang="en-US" sz="2400" dirty="0">
                <a:solidFill>
                  <a:schemeClr val="bg2"/>
                </a:solidFill>
                <a:latin typeface="Helvetica Neue Thin" panose="020B0403020202020204" pitchFamily="34" charset="0"/>
                <a:ea typeface="Helvetica Neue Thin" panose="020B0403020202020204" pitchFamily="34" charset="0"/>
              </a:rPr>
              <a:t>https://</a:t>
            </a:r>
            <a:r>
              <a:rPr lang="en-US" sz="2400" dirty="0" err="1">
                <a:solidFill>
                  <a:schemeClr val="bg2"/>
                </a:solidFill>
                <a:latin typeface="Helvetica Neue Thin" panose="020B0403020202020204" pitchFamily="34" charset="0"/>
                <a:ea typeface="Helvetica Neue Thin" panose="020B0403020202020204" pitchFamily="34" charset="0"/>
              </a:rPr>
              <a:t>goo.gl</a:t>
            </a:r>
            <a:r>
              <a:rPr lang="en-US" sz="2400" dirty="0">
                <a:solidFill>
                  <a:schemeClr val="bg2"/>
                </a:solidFill>
                <a:latin typeface="Helvetica Neue Thin" panose="020B0403020202020204" pitchFamily="34" charset="0"/>
                <a:ea typeface="Helvetica Neue Thin" panose="020B0403020202020204" pitchFamily="34" charset="0"/>
              </a:rPr>
              <a:t>/7s1Rng</a:t>
            </a:r>
            <a:endParaRPr lang="en-US" sz="24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pic>
        <p:nvPicPr>
          <p:cNvPr id="8" name="Picture 7">
            <a:extLst>
              <a:ext uri="{FF2B5EF4-FFF2-40B4-BE49-F238E27FC236}">
                <a16:creationId xmlns:a16="http://schemas.microsoft.com/office/drawing/2014/main" id="{76A4AEFC-85EB-6E48-A4E3-F53A9567094B}"/>
              </a:ext>
            </a:extLst>
          </p:cNvPr>
          <p:cNvPicPr>
            <a:picLocks noChangeAspect="1"/>
          </p:cNvPicPr>
          <p:nvPr/>
        </p:nvPicPr>
        <p:blipFill>
          <a:blip r:embed="rId3"/>
          <a:stretch>
            <a:fillRect/>
          </a:stretch>
        </p:blipFill>
        <p:spPr>
          <a:xfrm>
            <a:off x="264319" y="1319235"/>
            <a:ext cx="1202510" cy="1202510"/>
          </a:xfrm>
          <a:prstGeom prst="rect">
            <a:avLst/>
          </a:prstGeom>
        </p:spPr>
      </p:pic>
    </p:spTree>
    <p:extLst>
      <p:ext uri="{BB962C8B-B14F-4D97-AF65-F5344CB8AC3E}">
        <p14:creationId xmlns:p14="http://schemas.microsoft.com/office/powerpoint/2010/main" val="2108166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n 4">
            <a:extLst>
              <a:ext uri="{FF2B5EF4-FFF2-40B4-BE49-F238E27FC236}">
                <a16:creationId xmlns:a16="http://schemas.microsoft.com/office/drawing/2014/main" id="{3F0E519A-2B80-3E45-9D77-5231241E8F05}"/>
              </a:ext>
            </a:extLst>
          </p:cNvPr>
          <p:cNvSpPr/>
          <p:nvPr/>
        </p:nvSpPr>
        <p:spPr>
          <a:xfrm>
            <a:off x="4629612" y="3537531"/>
            <a:ext cx="1282262" cy="658867"/>
          </a:xfrm>
          <a:prstGeom prst="can">
            <a:avLst/>
          </a:prstGeom>
          <a:solidFill>
            <a:schemeClr val="accent1">
              <a:lumMod val="40000"/>
              <a:lumOff val="60000"/>
            </a:schemeClr>
          </a:solidFill>
          <a:ln>
            <a:solidFill>
              <a:schemeClr val="tx2">
                <a:lumMod val="50000"/>
              </a:schemeClr>
            </a:solidFill>
          </a:ln>
        </p:spPr>
        <p:txBody>
          <a:bodyPr wrap="square" lIns="0" tIns="0" rIns="0" bIns="0" rtlCol="0" anchor="ctr">
            <a:noAutofit/>
          </a:bodyPr>
          <a:lstStyle/>
          <a:p>
            <a:pPr algn="ctr"/>
            <a:r>
              <a:rPr lang="en-US" sz="14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derived statistics</a:t>
            </a:r>
          </a:p>
        </p:txBody>
      </p:sp>
      <p:sp>
        <p:nvSpPr>
          <p:cNvPr id="6" name="Can 5">
            <a:extLst>
              <a:ext uri="{FF2B5EF4-FFF2-40B4-BE49-F238E27FC236}">
                <a16:creationId xmlns:a16="http://schemas.microsoft.com/office/drawing/2014/main" id="{54A1EB90-B9B1-B047-B1F9-40618BF236D0}"/>
              </a:ext>
            </a:extLst>
          </p:cNvPr>
          <p:cNvSpPr/>
          <p:nvPr/>
        </p:nvSpPr>
        <p:spPr>
          <a:xfrm>
            <a:off x="4629612" y="2949901"/>
            <a:ext cx="1282262" cy="658867"/>
          </a:xfrm>
          <a:prstGeom prst="can">
            <a:avLst/>
          </a:prstGeom>
          <a:solidFill>
            <a:schemeClr val="bg2"/>
          </a:solidFill>
          <a:ln>
            <a:solidFill>
              <a:schemeClr val="tx2">
                <a:lumMod val="50000"/>
              </a:schemeClr>
            </a:solidFill>
          </a:ln>
        </p:spPr>
        <p:txBody>
          <a:bodyPr wrap="square" lIns="0" tIns="0" rIns="0" bIns="0" rtlCol="0" anchor="ctr">
            <a:no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training data</a:t>
            </a:r>
          </a:p>
        </p:txBody>
      </p:sp>
      <p:sp>
        <p:nvSpPr>
          <p:cNvPr id="7" name="Can 6">
            <a:extLst>
              <a:ext uri="{FF2B5EF4-FFF2-40B4-BE49-F238E27FC236}">
                <a16:creationId xmlns:a16="http://schemas.microsoft.com/office/drawing/2014/main" id="{DD05BB5D-72A2-354B-A373-9824D322A831}"/>
              </a:ext>
            </a:extLst>
          </p:cNvPr>
          <p:cNvSpPr/>
          <p:nvPr/>
        </p:nvSpPr>
        <p:spPr>
          <a:xfrm>
            <a:off x="4629612" y="2334404"/>
            <a:ext cx="1282262" cy="658867"/>
          </a:xfrm>
          <a:prstGeom prst="can">
            <a:avLst/>
          </a:prstGeom>
          <a:solidFill>
            <a:schemeClr val="bg2"/>
          </a:solidFill>
          <a:ln>
            <a:solidFill>
              <a:schemeClr val="tx2">
                <a:lumMod val="50000"/>
              </a:schemeClr>
            </a:solidFill>
          </a:ln>
        </p:spPr>
        <p:txBody>
          <a:bodyPr wrap="square" lIns="0" tIns="0" rIns="0" bIns="0" rtlCol="0" anchor="ctr">
            <a:no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feedback</a:t>
            </a:r>
          </a:p>
        </p:txBody>
      </p:sp>
      <p:sp>
        <p:nvSpPr>
          <p:cNvPr id="8" name="Can 7">
            <a:extLst>
              <a:ext uri="{FF2B5EF4-FFF2-40B4-BE49-F238E27FC236}">
                <a16:creationId xmlns:a16="http://schemas.microsoft.com/office/drawing/2014/main" id="{0C119B8C-25B8-0A45-9A13-1FD550BEF7A6}"/>
              </a:ext>
            </a:extLst>
          </p:cNvPr>
          <p:cNvSpPr/>
          <p:nvPr/>
        </p:nvSpPr>
        <p:spPr>
          <a:xfrm>
            <a:off x="4629612" y="1717203"/>
            <a:ext cx="1282262" cy="658867"/>
          </a:xfrm>
          <a:prstGeom prst="can">
            <a:avLst/>
          </a:prstGeom>
          <a:solidFill>
            <a:schemeClr val="bg2"/>
          </a:solidFill>
          <a:ln>
            <a:solidFill>
              <a:schemeClr val="tx2">
                <a:lumMod val="50000"/>
              </a:schemeClr>
            </a:solidFill>
          </a:ln>
        </p:spPr>
        <p:txBody>
          <a:bodyPr wrap="square" lIns="0" tIns="0" rIns="0" bIns="0" rtlCol="0" anchor="ctr">
            <a:no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payload</a:t>
            </a:r>
          </a:p>
        </p:txBody>
      </p:sp>
      <p:sp>
        <p:nvSpPr>
          <p:cNvPr id="11" name="TextBox 10">
            <a:extLst>
              <a:ext uri="{FF2B5EF4-FFF2-40B4-BE49-F238E27FC236}">
                <a16:creationId xmlns:a16="http://schemas.microsoft.com/office/drawing/2014/main" id="{31323C10-F225-0D40-8287-E922E2C56B4D}"/>
              </a:ext>
            </a:extLst>
          </p:cNvPr>
          <p:cNvSpPr txBox="1"/>
          <p:nvPr/>
        </p:nvSpPr>
        <p:spPr>
          <a:xfrm>
            <a:off x="6499160" y="3486468"/>
            <a:ext cx="1207382" cy="1015663"/>
          </a:xfrm>
          <a:prstGeom prst="rect">
            <a:avLst/>
          </a:prstGeom>
          <a:noFill/>
        </p:spPr>
        <p:txBody>
          <a:bodyPr wrap="none" rtlCol="0">
            <a:spAutoFit/>
          </a:bodyPr>
          <a:lstStyle/>
          <a:p>
            <a:r>
              <a:rPr lang="en-US" sz="1200" dirty="0">
                <a:solidFill>
                  <a:schemeClr val="bg2"/>
                </a:solidFill>
                <a:latin typeface="Helvetica Neue Light" panose="02000403000000020004" pitchFamily="2" charset="0"/>
                <a:ea typeface="Helvetica Neue Light" panose="02000403000000020004" pitchFamily="2" charset="0"/>
              </a:rPr>
              <a:t>accuracy</a:t>
            </a:r>
          </a:p>
          <a:p>
            <a:r>
              <a:rPr lang="en-US" sz="1200" dirty="0">
                <a:solidFill>
                  <a:schemeClr val="bg2"/>
                </a:solidFill>
                <a:latin typeface="Helvetica Neue Light" panose="02000403000000020004" pitchFamily="2" charset="0"/>
                <a:ea typeface="Helvetica Neue Light" panose="02000403000000020004" pitchFamily="2" charset="0"/>
              </a:rPr>
              <a:t>bias</a:t>
            </a:r>
          </a:p>
          <a:p>
            <a:r>
              <a:rPr lang="en-US" sz="1200" dirty="0">
                <a:solidFill>
                  <a:schemeClr val="bg2"/>
                </a:solidFill>
                <a:latin typeface="Helvetica Neue Light" panose="02000403000000020004" pitchFamily="2" charset="0"/>
                <a:ea typeface="Helvetica Neue Light" panose="02000403000000020004" pitchFamily="2" charset="0"/>
              </a:rPr>
              <a:t>prediction rate</a:t>
            </a:r>
          </a:p>
          <a:p>
            <a:r>
              <a:rPr lang="en-US" sz="1200" dirty="0">
                <a:solidFill>
                  <a:schemeClr val="bg2"/>
                </a:solidFill>
                <a:latin typeface="Helvetica Neue Light" panose="02000403000000020004" pitchFamily="2" charset="0"/>
                <a:ea typeface="Helvetica Neue Light" panose="02000403000000020004" pitchFamily="2" charset="0"/>
              </a:rPr>
              <a:t>custom metrics</a:t>
            </a:r>
          </a:p>
          <a:p>
            <a:r>
              <a:rPr lang="en-US" sz="1200" dirty="0">
                <a:solidFill>
                  <a:schemeClr val="bg2"/>
                </a:solidFill>
                <a:latin typeface="Helvetica Neue Light" panose="02000403000000020004" pitchFamily="2" charset="0"/>
                <a:ea typeface="Helvetica Neue Light" panose="02000403000000020004" pitchFamily="2" charset="0"/>
              </a:rPr>
              <a:t>…</a:t>
            </a:r>
          </a:p>
        </p:txBody>
      </p:sp>
      <p:sp>
        <p:nvSpPr>
          <p:cNvPr id="3" name="Right Brace 2">
            <a:extLst>
              <a:ext uri="{FF2B5EF4-FFF2-40B4-BE49-F238E27FC236}">
                <a16:creationId xmlns:a16="http://schemas.microsoft.com/office/drawing/2014/main" id="{35A3B06F-4D6B-B04E-AB6B-FE28E12928C0}"/>
              </a:ext>
            </a:extLst>
          </p:cNvPr>
          <p:cNvSpPr/>
          <p:nvPr/>
        </p:nvSpPr>
        <p:spPr>
          <a:xfrm flipH="1">
            <a:off x="6045794" y="3530425"/>
            <a:ext cx="384193" cy="737410"/>
          </a:xfrm>
          <a:prstGeom prst="rightBrace">
            <a:avLst/>
          </a:prstGeom>
          <a:ln w="12700">
            <a:solidFill>
              <a:schemeClr val="accent2">
                <a:lumMod val="40000"/>
                <a:lumOff val="6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89E7CB3-4613-974B-BAC0-335D185B25E3}"/>
              </a:ext>
            </a:extLst>
          </p:cNvPr>
          <p:cNvSpPr txBox="1"/>
          <p:nvPr/>
        </p:nvSpPr>
        <p:spPr>
          <a:xfrm>
            <a:off x="258558" y="219359"/>
            <a:ext cx="5812041" cy="369332"/>
          </a:xfrm>
          <a:prstGeom prst="rect">
            <a:avLst/>
          </a:prstGeom>
          <a:noFill/>
        </p:spPr>
        <p:txBody>
          <a:bodyPr wrap="square" rtlCol="0">
            <a:spAutoFit/>
          </a:bodyPr>
          <a:lstStyle/>
          <a:p>
            <a:pPr>
              <a:spcBef>
                <a:spcPts val="600"/>
              </a:spcBef>
            </a:pPr>
            <a:r>
              <a:rPr lang="en-US" sz="18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So what are we going to accomplish in this lab?</a:t>
            </a:r>
          </a:p>
        </p:txBody>
      </p:sp>
      <p:sp>
        <p:nvSpPr>
          <p:cNvPr id="14" name="Rectangle 13">
            <a:extLst>
              <a:ext uri="{FF2B5EF4-FFF2-40B4-BE49-F238E27FC236}">
                <a16:creationId xmlns:a16="http://schemas.microsoft.com/office/drawing/2014/main" id="{BA2F943F-2057-8145-8546-6E45575947BE}"/>
              </a:ext>
            </a:extLst>
          </p:cNvPr>
          <p:cNvSpPr/>
          <p:nvPr/>
        </p:nvSpPr>
        <p:spPr>
          <a:xfrm>
            <a:off x="4020845" y="1378649"/>
            <a:ext cx="3817490" cy="3191850"/>
          </a:xfrm>
          <a:prstGeom prst="rect">
            <a:avLst/>
          </a:prstGeom>
          <a:ln>
            <a:solidFill>
              <a:schemeClr val="accent2">
                <a:lumMod val="40000"/>
                <a:lumOff val="60000"/>
              </a:schemeClr>
            </a:solidFill>
            <a:prstDash val="dash"/>
          </a:ln>
        </p:spPr>
        <p:txBody>
          <a:bodyPr wrap="square" lIns="0" tIns="0" rIns="0" bIns="0" rtlCol="0" anchor="ctr">
            <a:noAutofit/>
          </a:bodyPr>
          <a:lstStyle/>
          <a:p>
            <a:pPr algn="ctr"/>
            <a:endParaRPr lang="en-US" sz="1600" dirty="0">
              <a:latin typeface="Arial"/>
              <a:cs typeface="Arial"/>
            </a:endParaRPr>
          </a:p>
        </p:txBody>
      </p:sp>
      <p:sp>
        <p:nvSpPr>
          <p:cNvPr id="4" name="TextBox 3">
            <a:extLst>
              <a:ext uri="{FF2B5EF4-FFF2-40B4-BE49-F238E27FC236}">
                <a16:creationId xmlns:a16="http://schemas.microsoft.com/office/drawing/2014/main" id="{B3C62E63-4178-CE49-A4D3-47030E725164}"/>
              </a:ext>
            </a:extLst>
          </p:cNvPr>
          <p:cNvSpPr txBox="1"/>
          <p:nvPr/>
        </p:nvSpPr>
        <p:spPr>
          <a:xfrm>
            <a:off x="4198894" y="1234168"/>
            <a:ext cx="2261514" cy="338554"/>
          </a:xfrm>
          <a:prstGeom prst="rect">
            <a:avLst/>
          </a:prstGeom>
          <a:solidFill>
            <a:schemeClr val="tx1"/>
          </a:solidFill>
        </p:spPr>
        <p:txBody>
          <a:bodyPr wrap="square" rtlCol="0">
            <a:spAutoFit/>
          </a:bodyPr>
          <a:lstStyle/>
          <a:p>
            <a:pPr algn="ctr"/>
            <a:r>
              <a:rPr lang="en-US" sz="1600" dirty="0">
                <a:solidFill>
                  <a:schemeClr val="bg2"/>
                </a:solidFill>
              </a:rPr>
              <a:t>data mart in DB2</a:t>
            </a:r>
          </a:p>
        </p:txBody>
      </p:sp>
      <p:sp>
        <p:nvSpPr>
          <p:cNvPr id="15" name="Rectangle 14">
            <a:extLst>
              <a:ext uri="{FF2B5EF4-FFF2-40B4-BE49-F238E27FC236}">
                <a16:creationId xmlns:a16="http://schemas.microsoft.com/office/drawing/2014/main" id="{5ACA433A-1A4B-B347-971B-CB87655353AC}"/>
              </a:ext>
            </a:extLst>
          </p:cNvPr>
          <p:cNvSpPr/>
          <p:nvPr/>
        </p:nvSpPr>
        <p:spPr>
          <a:xfrm>
            <a:off x="788232" y="3223621"/>
            <a:ext cx="1673171" cy="973623"/>
          </a:xfrm>
          <a:prstGeom prst="rect">
            <a:avLst/>
          </a:prstGeom>
          <a:ln>
            <a:solidFill>
              <a:schemeClr val="accent2">
                <a:lumMod val="40000"/>
                <a:lumOff val="60000"/>
              </a:schemeClr>
            </a:solidFill>
            <a:prstDash val="dash"/>
          </a:ln>
        </p:spPr>
        <p:txBody>
          <a:bodyPr wrap="square" lIns="0" tIns="0" rIns="0" bIns="0" rtlCol="0" anchor="ctr">
            <a:noAutofit/>
          </a:bodyPr>
          <a:lstStyle/>
          <a:p>
            <a:pPr algn="ctr"/>
            <a:r>
              <a:rPr lang="en-US" sz="1600" dirty="0">
                <a:solidFill>
                  <a:schemeClr val="bg2"/>
                </a:solidFill>
                <a:latin typeface="Arial"/>
                <a:cs typeface="Arial"/>
              </a:rPr>
              <a:t>AI OpenScale</a:t>
            </a:r>
          </a:p>
        </p:txBody>
      </p:sp>
      <p:sp>
        <p:nvSpPr>
          <p:cNvPr id="34" name="Rectangle 33">
            <a:extLst>
              <a:ext uri="{FF2B5EF4-FFF2-40B4-BE49-F238E27FC236}">
                <a16:creationId xmlns:a16="http://schemas.microsoft.com/office/drawing/2014/main" id="{F49ED055-78AA-0D40-88F1-FA3E93545BE6}"/>
              </a:ext>
            </a:extLst>
          </p:cNvPr>
          <p:cNvSpPr/>
          <p:nvPr/>
        </p:nvSpPr>
        <p:spPr>
          <a:xfrm>
            <a:off x="232905" y="860813"/>
            <a:ext cx="1082081" cy="536813"/>
          </a:xfrm>
          <a:prstGeom prst="rect">
            <a:avLst/>
          </a:prstGeom>
          <a:ln>
            <a:noFill/>
            <a:prstDash val="dash"/>
          </a:ln>
        </p:spPr>
        <p:txBody>
          <a:bodyPr wrap="square" lIns="0" tIns="0" rIns="0" bIns="0" rtlCol="0" anchor="ctr">
            <a:noAutofit/>
          </a:bodyPr>
          <a:lstStyle/>
          <a:p>
            <a:pPr algn="ctr"/>
            <a:r>
              <a:rPr lang="en-US" sz="1600" dirty="0">
                <a:solidFill>
                  <a:schemeClr val="bg2"/>
                </a:solidFill>
                <a:latin typeface="Arial"/>
                <a:cs typeface="Arial"/>
              </a:rPr>
              <a:t>prediction requests</a:t>
            </a:r>
          </a:p>
        </p:txBody>
      </p:sp>
      <p:cxnSp>
        <p:nvCxnSpPr>
          <p:cNvPr id="35" name="Elbow Connector 34">
            <a:extLst>
              <a:ext uri="{FF2B5EF4-FFF2-40B4-BE49-F238E27FC236}">
                <a16:creationId xmlns:a16="http://schemas.microsoft.com/office/drawing/2014/main" id="{2435F727-ABED-5847-BCF9-0520E82E6E51}"/>
              </a:ext>
            </a:extLst>
          </p:cNvPr>
          <p:cNvCxnSpPr>
            <a:cxnSpLocks/>
            <a:stCxn id="39" idx="2"/>
            <a:endCxn id="10" idx="0"/>
          </p:cNvCxnSpPr>
          <p:nvPr/>
        </p:nvCxnSpPr>
        <p:spPr>
          <a:xfrm rot="16200000" flipH="1">
            <a:off x="1354179" y="1644524"/>
            <a:ext cx="536259" cy="4510"/>
          </a:xfrm>
          <a:prstGeom prst="bentConnector3">
            <a:avLst>
              <a:gd name="adj1" fmla="val 50000"/>
            </a:avLst>
          </a:prstGeom>
          <a:ln w="19050">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Folded Corner 38">
            <a:extLst>
              <a:ext uri="{FF2B5EF4-FFF2-40B4-BE49-F238E27FC236}">
                <a16:creationId xmlns:a16="http://schemas.microsoft.com/office/drawing/2014/main" id="{4729C557-4F1F-314B-9E1C-EAE2A09C598B}"/>
              </a:ext>
            </a:extLst>
          </p:cNvPr>
          <p:cNvSpPr/>
          <p:nvPr/>
        </p:nvSpPr>
        <p:spPr>
          <a:xfrm>
            <a:off x="1450720" y="936919"/>
            <a:ext cx="338665" cy="441731"/>
          </a:xfrm>
          <a:prstGeom prst="foldedCorner">
            <a:avLst>
              <a:gd name="adj" fmla="val 49245"/>
            </a:avLst>
          </a:prstGeom>
          <a:solidFill>
            <a:schemeClr val="bg2">
              <a:lumMod val="95000"/>
            </a:schemeClr>
          </a:solidFill>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0" name="Graphic 9">
            <a:extLst>
              <a:ext uri="{FF2B5EF4-FFF2-40B4-BE49-F238E27FC236}">
                <a16:creationId xmlns:a16="http://schemas.microsoft.com/office/drawing/2014/main" id="{3A9E1FBB-08EE-9345-8E8D-F3E3C8381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5665" y="1914909"/>
            <a:ext cx="637795" cy="637795"/>
          </a:xfrm>
          <a:prstGeom prst="rect">
            <a:avLst/>
          </a:prstGeom>
        </p:spPr>
      </p:pic>
      <p:sp>
        <p:nvSpPr>
          <p:cNvPr id="28" name="Rectangle 27">
            <a:extLst>
              <a:ext uri="{FF2B5EF4-FFF2-40B4-BE49-F238E27FC236}">
                <a16:creationId xmlns:a16="http://schemas.microsoft.com/office/drawing/2014/main" id="{6F857F59-A408-2845-A780-15FEBC21E241}"/>
              </a:ext>
            </a:extLst>
          </p:cNvPr>
          <p:cNvSpPr/>
          <p:nvPr/>
        </p:nvSpPr>
        <p:spPr>
          <a:xfrm>
            <a:off x="232904" y="1972939"/>
            <a:ext cx="1082081" cy="536813"/>
          </a:xfrm>
          <a:prstGeom prst="rect">
            <a:avLst/>
          </a:prstGeom>
          <a:ln>
            <a:noFill/>
            <a:prstDash val="dash"/>
          </a:ln>
        </p:spPr>
        <p:txBody>
          <a:bodyPr wrap="square" lIns="0" tIns="0" rIns="0" bIns="0" rtlCol="0" anchor="ctr">
            <a:noAutofit/>
          </a:bodyPr>
          <a:lstStyle/>
          <a:p>
            <a:pPr algn="ctr"/>
            <a:r>
              <a:rPr lang="en-US" sz="1600" dirty="0">
                <a:solidFill>
                  <a:schemeClr val="bg2"/>
                </a:solidFill>
                <a:latin typeface="Arial"/>
                <a:cs typeface="Arial"/>
              </a:rPr>
              <a:t>Watson Machine Learning</a:t>
            </a:r>
          </a:p>
        </p:txBody>
      </p:sp>
      <p:cxnSp>
        <p:nvCxnSpPr>
          <p:cNvPr id="33" name="Elbow Connector 32">
            <a:extLst>
              <a:ext uri="{FF2B5EF4-FFF2-40B4-BE49-F238E27FC236}">
                <a16:creationId xmlns:a16="http://schemas.microsoft.com/office/drawing/2014/main" id="{09507D17-ED83-BF40-A5BC-83ABFC82A925}"/>
              </a:ext>
            </a:extLst>
          </p:cNvPr>
          <p:cNvCxnSpPr>
            <a:cxnSpLocks/>
            <a:stCxn id="10" idx="2"/>
            <a:endCxn id="15" idx="0"/>
          </p:cNvCxnSpPr>
          <p:nvPr/>
        </p:nvCxnSpPr>
        <p:spPr>
          <a:xfrm rot="16200000" flipH="1">
            <a:off x="1289232" y="2888034"/>
            <a:ext cx="670917" cy="255"/>
          </a:xfrm>
          <a:prstGeom prst="bentConnector3">
            <a:avLst>
              <a:gd name="adj1" fmla="val 50000"/>
            </a:avLst>
          </a:prstGeom>
          <a:ln w="19050">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BD5188CE-1286-7349-AD46-268A6AEE3A4C}"/>
              </a:ext>
            </a:extLst>
          </p:cNvPr>
          <p:cNvCxnSpPr>
            <a:cxnSpLocks/>
            <a:stCxn id="15" idx="3"/>
            <a:endCxn id="14" idx="1"/>
          </p:cNvCxnSpPr>
          <p:nvPr/>
        </p:nvCxnSpPr>
        <p:spPr>
          <a:xfrm flipV="1">
            <a:off x="2461403" y="2974574"/>
            <a:ext cx="1559442" cy="735859"/>
          </a:xfrm>
          <a:prstGeom prst="bentConnector3">
            <a:avLst>
              <a:gd name="adj1" fmla="val 50000"/>
            </a:avLst>
          </a:prstGeom>
          <a:ln w="19050">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742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D4C06F-F044-B840-9F59-D2E10296B247}"/>
              </a:ext>
            </a:extLst>
          </p:cNvPr>
          <p:cNvSpPr>
            <a:spLocks noGrp="1"/>
          </p:cNvSpPr>
          <p:nvPr>
            <p:ph type="sldNum" sz="quarter" idx="4"/>
          </p:nvPr>
        </p:nvSpPr>
        <p:spPr>
          <a:xfrm>
            <a:off x="6858000" y="4826480"/>
            <a:ext cx="2057400" cy="137160"/>
          </a:xfrm>
        </p:spPr>
        <p:txBody>
          <a:bodyPr/>
          <a:lstStyle/>
          <a:p>
            <a:fld id="{D0BE6F14-FF48-0F4F-A8AA-2E3F25371E4A}" type="slidenum">
              <a:rPr lang="en-US" smtClean="0">
                <a:solidFill>
                  <a:srgbClr val="000000"/>
                </a:solidFill>
              </a:rPr>
              <a:pPr/>
              <a:t>5</a:t>
            </a:fld>
            <a:endParaRPr lang="en-US">
              <a:solidFill>
                <a:srgbClr val="000000"/>
              </a:solidFill>
            </a:endParaRPr>
          </a:p>
        </p:txBody>
      </p:sp>
      <p:sp>
        <p:nvSpPr>
          <p:cNvPr id="4" name="Title 1">
            <a:extLst>
              <a:ext uri="{FF2B5EF4-FFF2-40B4-BE49-F238E27FC236}">
                <a16:creationId xmlns:a16="http://schemas.microsoft.com/office/drawing/2014/main" id="{10EA3E43-ABB3-5B4C-B90D-9C77CC999E21}"/>
              </a:ext>
            </a:extLst>
          </p:cNvPr>
          <p:cNvSpPr txBox="1">
            <a:spLocks/>
          </p:cNvSpPr>
          <p:nvPr/>
        </p:nvSpPr>
        <p:spPr>
          <a:xfrm>
            <a:off x="130818" y="91121"/>
            <a:ext cx="8882363" cy="341632"/>
          </a:xfrm>
          <a:prstGeom prst="rect">
            <a:avLst/>
          </a:prstGeom>
        </p:spPr>
        <p:txBody>
          <a:bodyPr wrap="square">
            <a:sp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r>
              <a:rPr lang="en-US" sz="18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Notebook initializes AI OpenScale</a:t>
            </a:r>
          </a:p>
        </p:txBody>
      </p:sp>
      <p:pic>
        <p:nvPicPr>
          <p:cNvPr id="7" name="Picture 6">
            <a:extLst>
              <a:ext uri="{FF2B5EF4-FFF2-40B4-BE49-F238E27FC236}">
                <a16:creationId xmlns:a16="http://schemas.microsoft.com/office/drawing/2014/main" id="{D15678BD-4C8A-344D-9A0F-79A0386DD04E}"/>
              </a:ext>
            </a:extLst>
          </p:cNvPr>
          <p:cNvPicPr>
            <a:picLocks noChangeAspect="1"/>
          </p:cNvPicPr>
          <p:nvPr/>
        </p:nvPicPr>
        <p:blipFill>
          <a:blip r:embed="rId2"/>
          <a:stretch>
            <a:fillRect/>
          </a:stretch>
        </p:blipFill>
        <p:spPr>
          <a:xfrm>
            <a:off x="3558766" y="581084"/>
            <a:ext cx="5257320" cy="3958167"/>
          </a:xfrm>
          <a:prstGeom prst="rect">
            <a:avLst/>
          </a:prstGeom>
          <a:ln>
            <a:solidFill>
              <a:schemeClr val="bg2">
                <a:lumMod val="65000"/>
              </a:schemeClr>
            </a:solidFill>
          </a:ln>
        </p:spPr>
      </p:pic>
      <p:sp>
        <p:nvSpPr>
          <p:cNvPr id="8" name="Rectangle 7">
            <a:extLst>
              <a:ext uri="{FF2B5EF4-FFF2-40B4-BE49-F238E27FC236}">
                <a16:creationId xmlns:a16="http://schemas.microsoft.com/office/drawing/2014/main" id="{50A6C870-AD92-4942-A2C9-72225E29BD45}"/>
              </a:ext>
            </a:extLst>
          </p:cNvPr>
          <p:cNvSpPr/>
          <p:nvPr/>
        </p:nvSpPr>
        <p:spPr>
          <a:xfrm>
            <a:off x="130818" y="509647"/>
            <a:ext cx="4572000" cy="2308324"/>
          </a:xfrm>
          <a:prstGeom prst="rect">
            <a:avLst/>
          </a:prstGeom>
        </p:spPr>
        <p:txBody>
          <a:bodyPr>
            <a:spAutoFit/>
          </a:bodyPr>
          <a:lstStyle/>
          <a:p>
            <a:pPr marL="234950" indent="-234950">
              <a:buFont typeface="+mj-lt"/>
              <a:buAutoNum type="arabicPeriod"/>
            </a:pPr>
            <a:r>
              <a:rPr lang="en-US" sz="16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Model trained</a:t>
            </a:r>
          </a:p>
          <a:p>
            <a:pPr marL="234950" indent="-234950">
              <a:buFont typeface="+mj-lt"/>
              <a:buAutoNum type="arabicPeriod"/>
            </a:pPr>
            <a:r>
              <a:rPr lang="en-US" sz="16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Model deployed</a:t>
            </a:r>
          </a:p>
          <a:p>
            <a:pPr marL="234950" indent="-234950">
              <a:buFont typeface="+mj-lt"/>
              <a:buAutoNum type="arabicPeriod"/>
            </a:pPr>
            <a:r>
              <a:rPr lang="en-US" sz="16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Prediction tracing</a:t>
            </a:r>
          </a:p>
          <a:p>
            <a:pPr marL="234950" indent="-234950">
              <a:buFont typeface="+mj-lt"/>
              <a:buAutoNum type="arabicPeriod"/>
            </a:pPr>
            <a:r>
              <a:rPr lang="en-US" sz="16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Monitors enabled</a:t>
            </a:r>
          </a:p>
          <a:p>
            <a:pPr marL="403225" lvl="1" indent="-168275">
              <a:buFont typeface="Arial" panose="020B0604020202020204" pitchFamily="34" charset="0"/>
              <a:buChar char="•"/>
            </a:pPr>
            <a:r>
              <a:rPr lang="en-US" sz="16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Fairness</a:t>
            </a:r>
          </a:p>
          <a:p>
            <a:pPr marL="403225" lvl="1" indent="-168275">
              <a:buFont typeface="Arial" panose="020B0604020202020204" pitchFamily="34" charset="0"/>
              <a:buChar char="•"/>
            </a:pPr>
            <a:r>
              <a:rPr lang="en-US" sz="16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Accuracy</a:t>
            </a:r>
          </a:p>
          <a:p>
            <a:pPr marL="403225" lvl="1" indent="-168275">
              <a:buFont typeface="Arial" panose="020B0604020202020204" pitchFamily="34" charset="0"/>
              <a:buChar char="•"/>
            </a:pPr>
            <a:r>
              <a:rPr lang="en-US" sz="16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Throughput</a:t>
            </a:r>
          </a:p>
          <a:p>
            <a:pPr marL="234950" indent="-234950">
              <a:buFont typeface="+mj-lt"/>
              <a:buAutoNum type="arabicPeriod" startAt="5"/>
            </a:pPr>
            <a:r>
              <a:rPr lang="en-US" sz="16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Load historic data</a:t>
            </a:r>
          </a:p>
          <a:p>
            <a:pPr marL="285750" indent="-285750">
              <a:buFont typeface="Arial" panose="020B0604020202020204" pitchFamily="34" charset="0"/>
              <a:buChar char="•"/>
            </a:pPr>
            <a:endParaRPr lang="en-US" sz="16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22542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4"/>
          </p:nvPr>
        </p:nvSpPr>
        <p:spPr>
          <a:xfrm>
            <a:off x="6858000" y="4826480"/>
            <a:ext cx="2057400" cy="137160"/>
          </a:xfrm>
        </p:spPr>
        <p:txBody>
          <a:bodyPr/>
          <a:lstStyle/>
          <a:p>
            <a:fld id="{D0BE6F14-FF48-0F4F-A8AA-2E3F25371E4A}" type="slidenum">
              <a:rPr lang="en-US" smtClean="0"/>
              <a:pPr/>
              <a:t>6</a:t>
            </a:fld>
            <a:endParaRPr lang="en-US"/>
          </a:p>
        </p:txBody>
      </p:sp>
      <p:sp>
        <p:nvSpPr>
          <p:cNvPr id="5" name="Title 1">
            <a:extLst>
              <a:ext uri="{FF2B5EF4-FFF2-40B4-BE49-F238E27FC236}">
                <a16:creationId xmlns:a16="http://schemas.microsoft.com/office/drawing/2014/main" id="{501A2F32-F6EE-CD4D-BF7E-2A578BE32B27}"/>
              </a:ext>
            </a:extLst>
          </p:cNvPr>
          <p:cNvSpPr txBox="1">
            <a:spLocks/>
          </p:cNvSpPr>
          <p:nvPr/>
        </p:nvSpPr>
        <p:spPr>
          <a:xfrm>
            <a:off x="114881" y="113699"/>
            <a:ext cx="6971719" cy="369332"/>
          </a:xfrm>
          <a:prstGeom prst="rect">
            <a:avLst/>
          </a:prstGeom>
        </p:spPr>
        <p:txBody>
          <a:bodyPr wrap="square">
            <a:sp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r>
              <a:rPr lang="en-US" sz="20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Three services required to execute the notebook</a:t>
            </a:r>
          </a:p>
        </p:txBody>
      </p:sp>
      <p:pic>
        <p:nvPicPr>
          <p:cNvPr id="3" name="Picture 2">
            <a:extLst>
              <a:ext uri="{FF2B5EF4-FFF2-40B4-BE49-F238E27FC236}">
                <a16:creationId xmlns:a16="http://schemas.microsoft.com/office/drawing/2014/main" id="{3FA680A2-488A-A24F-8CB4-0AB003E6968B}"/>
              </a:ext>
            </a:extLst>
          </p:cNvPr>
          <p:cNvPicPr>
            <a:picLocks noChangeAspect="1"/>
          </p:cNvPicPr>
          <p:nvPr/>
        </p:nvPicPr>
        <p:blipFill>
          <a:blip r:embed="rId2"/>
          <a:stretch>
            <a:fillRect/>
          </a:stretch>
        </p:blipFill>
        <p:spPr>
          <a:xfrm>
            <a:off x="201256" y="735550"/>
            <a:ext cx="2951058" cy="1270710"/>
          </a:xfrm>
          <a:prstGeom prst="rect">
            <a:avLst/>
          </a:prstGeom>
          <a:ln w="19050">
            <a:noFill/>
          </a:ln>
        </p:spPr>
      </p:pic>
      <p:pic>
        <p:nvPicPr>
          <p:cNvPr id="4" name="Picture 3">
            <a:extLst>
              <a:ext uri="{FF2B5EF4-FFF2-40B4-BE49-F238E27FC236}">
                <a16:creationId xmlns:a16="http://schemas.microsoft.com/office/drawing/2014/main" id="{866B5D4C-A42A-D641-A049-541F63CE6BAD}"/>
              </a:ext>
            </a:extLst>
          </p:cNvPr>
          <p:cNvPicPr>
            <a:picLocks noChangeAspect="1"/>
          </p:cNvPicPr>
          <p:nvPr/>
        </p:nvPicPr>
        <p:blipFill>
          <a:blip r:embed="rId3"/>
          <a:stretch>
            <a:fillRect/>
          </a:stretch>
        </p:blipFill>
        <p:spPr>
          <a:xfrm>
            <a:off x="3320267" y="735550"/>
            <a:ext cx="2942698" cy="1253990"/>
          </a:xfrm>
          <a:prstGeom prst="rect">
            <a:avLst/>
          </a:prstGeom>
          <a:ln w="19050">
            <a:noFill/>
          </a:ln>
        </p:spPr>
      </p:pic>
      <p:sp>
        <p:nvSpPr>
          <p:cNvPr id="17" name="Rounded Rectangular Callout 16">
            <a:extLst>
              <a:ext uri="{FF2B5EF4-FFF2-40B4-BE49-F238E27FC236}">
                <a16:creationId xmlns:a16="http://schemas.microsoft.com/office/drawing/2014/main" id="{D38EEE2B-424A-7640-A3F0-DC77705AE6F7}"/>
              </a:ext>
            </a:extLst>
          </p:cNvPr>
          <p:cNvSpPr/>
          <p:nvPr/>
        </p:nvSpPr>
        <p:spPr>
          <a:xfrm>
            <a:off x="3428638" y="2349974"/>
            <a:ext cx="2834327" cy="609563"/>
          </a:xfrm>
          <a:prstGeom prst="wedgeRoundRectCallout">
            <a:avLst>
              <a:gd name="adj1" fmla="val -26249"/>
              <a:gd name="adj2" fmla="val -99310"/>
              <a:gd name="adj3" fmla="val 16667"/>
            </a:avLst>
          </a:prstGeom>
          <a:ln w="12700">
            <a:solidFill>
              <a:schemeClr val="bg2"/>
            </a:solidFill>
          </a:ln>
        </p:spPr>
        <p:txBody>
          <a:bodyPr wrap="square" lIns="91440" tIns="91440" rIns="0" bIns="91440" rtlCol="0" anchor="ctr">
            <a:noAutofit/>
          </a:bodyPr>
          <a:lstStyle/>
          <a:p>
            <a:pPr>
              <a:spcAft>
                <a:spcPts val="1200"/>
              </a:spcAft>
            </a:pPr>
            <a:r>
              <a:rPr lang="en-US" sz="1600" dirty="0">
                <a:solidFill>
                  <a:schemeClr val="bg2"/>
                </a:solidFill>
                <a:latin typeface="Helvetica Neue Light" panose="02000403000000020004" pitchFamily="2" charset="0"/>
                <a:ea typeface="Helvetica Neue Light" panose="02000403000000020004" pitchFamily="2" charset="0"/>
                <a:cs typeface="Helvetica Neue" panose="02000503000000020004" pitchFamily="2" charset="0"/>
              </a:rPr>
              <a:t>machine learning models stored here</a:t>
            </a:r>
          </a:p>
        </p:txBody>
      </p:sp>
      <p:pic>
        <p:nvPicPr>
          <p:cNvPr id="2" name="Picture 1">
            <a:extLst>
              <a:ext uri="{FF2B5EF4-FFF2-40B4-BE49-F238E27FC236}">
                <a16:creationId xmlns:a16="http://schemas.microsoft.com/office/drawing/2014/main" id="{0A963DAD-2CE1-D14A-87EE-39904A718D4C}"/>
              </a:ext>
            </a:extLst>
          </p:cNvPr>
          <p:cNvPicPr>
            <a:picLocks noChangeAspect="1"/>
          </p:cNvPicPr>
          <p:nvPr/>
        </p:nvPicPr>
        <p:blipFill>
          <a:blip r:embed="rId4"/>
          <a:stretch>
            <a:fillRect/>
          </a:stretch>
        </p:blipFill>
        <p:spPr>
          <a:xfrm>
            <a:off x="201256" y="3259699"/>
            <a:ext cx="2951058" cy="1327103"/>
          </a:xfrm>
          <a:prstGeom prst="rect">
            <a:avLst/>
          </a:prstGeom>
          <a:ln>
            <a:noFill/>
          </a:ln>
        </p:spPr>
      </p:pic>
      <p:pic>
        <p:nvPicPr>
          <p:cNvPr id="6" name="Picture 5">
            <a:extLst>
              <a:ext uri="{FF2B5EF4-FFF2-40B4-BE49-F238E27FC236}">
                <a16:creationId xmlns:a16="http://schemas.microsoft.com/office/drawing/2014/main" id="{50FDA208-EE72-9040-9E8A-5C8B6DAB3929}"/>
              </a:ext>
            </a:extLst>
          </p:cNvPr>
          <p:cNvPicPr>
            <a:picLocks noChangeAspect="1"/>
          </p:cNvPicPr>
          <p:nvPr/>
        </p:nvPicPr>
        <p:blipFill>
          <a:blip r:embed="rId5"/>
          <a:stretch>
            <a:fillRect/>
          </a:stretch>
        </p:blipFill>
        <p:spPr>
          <a:xfrm>
            <a:off x="3320267" y="3236276"/>
            <a:ext cx="2942698" cy="1350526"/>
          </a:xfrm>
          <a:prstGeom prst="rect">
            <a:avLst/>
          </a:prstGeom>
        </p:spPr>
      </p:pic>
      <p:sp>
        <p:nvSpPr>
          <p:cNvPr id="14" name="Rounded Rectangular Callout 13">
            <a:extLst>
              <a:ext uri="{FF2B5EF4-FFF2-40B4-BE49-F238E27FC236}">
                <a16:creationId xmlns:a16="http://schemas.microsoft.com/office/drawing/2014/main" id="{2C09F4F2-7AE5-DF44-A3B4-584FACCEE8E2}"/>
              </a:ext>
            </a:extLst>
          </p:cNvPr>
          <p:cNvSpPr/>
          <p:nvPr/>
        </p:nvSpPr>
        <p:spPr>
          <a:xfrm>
            <a:off x="296215" y="2325288"/>
            <a:ext cx="2500747" cy="609563"/>
          </a:xfrm>
          <a:prstGeom prst="wedgeRoundRectCallout">
            <a:avLst>
              <a:gd name="adj1" fmla="val -24660"/>
              <a:gd name="adj2" fmla="val 90742"/>
              <a:gd name="adj3" fmla="val 16667"/>
            </a:avLst>
          </a:prstGeom>
          <a:ln w="12700">
            <a:solidFill>
              <a:schemeClr val="bg2"/>
            </a:solidFill>
          </a:ln>
        </p:spPr>
        <p:txBody>
          <a:bodyPr wrap="square" lIns="91440" tIns="91440" rIns="0" bIns="91440" rtlCol="0" anchor="ctr">
            <a:noAutofit/>
          </a:bodyPr>
          <a:lstStyle/>
          <a:p>
            <a:pPr>
              <a:spcAft>
                <a:spcPts val="1200"/>
              </a:spcAft>
            </a:pPr>
            <a:r>
              <a:rPr lang="en-US" sz="1600" dirty="0">
                <a:solidFill>
                  <a:schemeClr val="bg2"/>
                </a:solidFill>
                <a:latin typeface="Helvetica Neue Light" panose="02000403000000020004" pitchFamily="2" charset="0"/>
                <a:ea typeface="Helvetica Neue Light" panose="02000403000000020004" pitchFamily="2" charset="0"/>
                <a:cs typeface="Helvetica Neue" panose="02000503000000020004" pitchFamily="2" charset="0"/>
              </a:rPr>
              <a:t>prediction payloads and training data stored here</a:t>
            </a:r>
          </a:p>
        </p:txBody>
      </p:sp>
    </p:spTree>
    <p:extLst>
      <p:ext uri="{BB962C8B-B14F-4D97-AF65-F5344CB8AC3E}">
        <p14:creationId xmlns:p14="http://schemas.microsoft.com/office/powerpoint/2010/main" val="1410852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Down Arrow 65">
            <a:extLst>
              <a:ext uri="{FF2B5EF4-FFF2-40B4-BE49-F238E27FC236}">
                <a16:creationId xmlns:a16="http://schemas.microsoft.com/office/drawing/2014/main" id="{17A745C7-9AF7-8C46-9E75-6BFBEAF36891}"/>
              </a:ext>
            </a:extLst>
          </p:cNvPr>
          <p:cNvSpPr/>
          <p:nvPr/>
        </p:nvSpPr>
        <p:spPr>
          <a:xfrm rot="16200000">
            <a:off x="4511120" y="-149729"/>
            <a:ext cx="337614" cy="2830083"/>
          </a:xfrm>
          <a:prstGeom prst="downArrow">
            <a:avLst/>
          </a:prstGeom>
          <a:noFill/>
          <a:ln w="19050">
            <a:solidFill>
              <a:schemeClr val="accent2">
                <a:lumMod val="40000"/>
                <a:lumOff val="60000"/>
              </a:schemeClr>
            </a:solidFill>
          </a:ln>
        </p:spPr>
        <p:txBody>
          <a:bodyPr wrap="square" lIns="0" tIns="0" rIns="0" bIns="0" rtlCol="0" anchor="ctr">
            <a:noAutofit/>
          </a:bodyPr>
          <a:lstStyle/>
          <a:p>
            <a:pPr algn="ctr"/>
            <a:endParaRPr lang="en-US" sz="1200" dirty="0" err="1">
              <a:solidFill>
                <a:schemeClr val="bg2"/>
              </a:solidFill>
              <a:latin typeface="Arial"/>
              <a:cs typeface="Arial"/>
            </a:endParaRPr>
          </a:p>
        </p:txBody>
      </p:sp>
      <p:sp>
        <p:nvSpPr>
          <p:cNvPr id="3" name="Slide Number Placeholder 2">
            <a:extLst>
              <a:ext uri="{FF2B5EF4-FFF2-40B4-BE49-F238E27FC236}">
                <a16:creationId xmlns:a16="http://schemas.microsoft.com/office/drawing/2014/main" id="{B07ED194-BC37-8F4A-96FE-F0B0FFEDD285}"/>
              </a:ext>
            </a:extLst>
          </p:cNvPr>
          <p:cNvSpPr>
            <a:spLocks noGrp="1"/>
          </p:cNvSpPr>
          <p:nvPr>
            <p:ph type="sldNum" sz="quarter" idx="4"/>
          </p:nvPr>
        </p:nvSpPr>
        <p:spPr>
          <a:xfrm>
            <a:off x="6858000" y="4826480"/>
            <a:ext cx="2057400" cy="137160"/>
          </a:xfrm>
        </p:spPr>
        <p:txBody>
          <a:bodyPr/>
          <a:lstStyle/>
          <a:p>
            <a:fld id="{D0BE6F14-FF48-0F4F-A8AA-2E3F25371E4A}" type="slidenum">
              <a:rPr lang="en-US" sz="900" smtClean="0">
                <a:solidFill>
                  <a:schemeClr val="bg2"/>
                </a:solidFill>
              </a:rPr>
              <a:pPr/>
              <a:t>7</a:t>
            </a:fld>
            <a:endParaRPr lang="en-US" sz="900">
              <a:solidFill>
                <a:schemeClr val="bg2"/>
              </a:solidFill>
            </a:endParaRPr>
          </a:p>
        </p:txBody>
      </p:sp>
      <p:grpSp>
        <p:nvGrpSpPr>
          <p:cNvPr id="5" name="Group 4">
            <a:extLst>
              <a:ext uri="{FF2B5EF4-FFF2-40B4-BE49-F238E27FC236}">
                <a16:creationId xmlns:a16="http://schemas.microsoft.com/office/drawing/2014/main" id="{7B22FDF8-7D1A-B145-8D19-A1554B482202}"/>
              </a:ext>
            </a:extLst>
          </p:cNvPr>
          <p:cNvGrpSpPr/>
          <p:nvPr/>
        </p:nvGrpSpPr>
        <p:grpSpPr>
          <a:xfrm>
            <a:off x="1622283" y="593154"/>
            <a:ext cx="1426750" cy="1420638"/>
            <a:chOff x="2744072" y="1710608"/>
            <a:chExt cx="1426750" cy="1420638"/>
          </a:xfrm>
          <a:noFill/>
        </p:grpSpPr>
        <p:sp>
          <p:nvSpPr>
            <p:cNvPr id="8" name="Rectangle: Rounded Corners 30">
              <a:extLst>
                <a:ext uri="{FF2B5EF4-FFF2-40B4-BE49-F238E27FC236}">
                  <a16:creationId xmlns:a16="http://schemas.microsoft.com/office/drawing/2014/main" id="{6AF6BCC4-7B0F-1F4D-9363-F98924E0B688}"/>
                </a:ext>
              </a:extLst>
            </p:cNvPr>
            <p:cNvSpPr/>
            <p:nvPr/>
          </p:nvSpPr>
          <p:spPr>
            <a:xfrm>
              <a:off x="2785295" y="2306708"/>
              <a:ext cx="792109" cy="788599"/>
            </a:xfrm>
            <a:prstGeom prst="roundRect">
              <a:avLst>
                <a:gd name="adj" fmla="val 5049"/>
              </a:avLst>
            </a:prstGeom>
            <a:grpFill/>
            <a:ln w="19050">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83"/>
              <a:endParaRPr lang="de-DE" sz="1200" dirty="0" err="1">
                <a:solidFill>
                  <a:schemeClr val="bg2"/>
                </a:solidFill>
                <a:latin typeface="Arial"/>
                <a:cs typeface="Arial"/>
              </a:endParaRPr>
            </a:p>
          </p:txBody>
        </p:sp>
        <p:sp>
          <p:nvSpPr>
            <p:cNvPr id="10" name="Freeform: Shape 124">
              <a:extLst>
                <a:ext uri="{FF2B5EF4-FFF2-40B4-BE49-F238E27FC236}">
                  <a16:creationId xmlns:a16="http://schemas.microsoft.com/office/drawing/2014/main" id="{EB3B2A79-AB22-8F44-886F-A3DF0EFD7369}"/>
                </a:ext>
              </a:extLst>
            </p:cNvPr>
            <p:cNvSpPr/>
            <p:nvPr/>
          </p:nvSpPr>
          <p:spPr>
            <a:xfrm>
              <a:off x="2744072" y="1710608"/>
              <a:ext cx="1426750" cy="1396861"/>
            </a:xfrm>
            <a:custGeom>
              <a:avLst/>
              <a:gdLst>
                <a:gd name="connsiteX0" fmla="*/ 18847 w 640860"/>
                <a:gd name="connsiteY0" fmla="*/ 584312 h 590596"/>
                <a:gd name="connsiteX1" fmla="*/ 18847 w 640860"/>
                <a:gd name="connsiteY1" fmla="*/ 270165 h 590596"/>
                <a:gd name="connsiteX2" fmla="*/ 35182 w 640860"/>
                <a:gd name="connsiteY2" fmla="*/ 252572 h 590596"/>
                <a:gd name="connsiteX3" fmla="*/ 278961 w 640860"/>
                <a:gd name="connsiteY3" fmla="*/ 252572 h 590596"/>
                <a:gd name="connsiteX4" fmla="*/ 278961 w 640860"/>
                <a:gd name="connsiteY4" fmla="*/ 36439 h 590596"/>
                <a:gd name="connsiteX5" fmla="*/ 295296 w 640860"/>
                <a:gd name="connsiteY5" fmla="*/ 18847 h 590596"/>
                <a:gd name="connsiteX6" fmla="*/ 615726 w 640860"/>
                <a:gd name="connsiteY6" fmla="*/ 18847 h 590596"/>
                <a:gd name="connsiteX7" fmla="*/ 632062 w 640860"/>
                <a:gd name="connsiteY7" fmla="*/ 36439 h 590596"/>
                <a:gd name="connsiteX8" fmla="*/ 632062 w 640860"/>
                <a:gd name="connsiteY8" fmla="*/ 584312 h 590596"/>
                <a:gd name="connsiteX9" fmla="*/ 18847 w 640860"/>
                <a:gd name="connsiteY9" fmla="*/ 584312 h 59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860" h="590596">
                  <a:moveTo>
                    <a:pt x="18847" y="584312"/>
                  </a:moveTo>
                  <a:lnTo>
                    <a:pt x="18847" y="270165"/>
                  </a:lnTo>
                  <a:cubicBezTo>
                    <a:pt x="18847" y="260112"/>
                    <a:pt x="26386" y="252572"/>
                    <a:pt x="35182" y="252572"/>
                  </a:cubicBezTo>
                  <a:lnTo>
                    <a:pt x="278961" y="252572"/>
                  </a:lnTo>
                  <a:lnTo>
                    <a:pt x="278961" y="36439"/>
                  </a:lnTo>
                  <a:cubicBezTo>
                    <a:pt x="278961" y="26386"/>
                    <a:pt x="286500" y="18847"/>
                    <a:pt x="295296" y="18847"/>
                  </a:cubicBezTo>
                  <a:lnTo>
                    <a:pt x="615726" y="18847"/>
                  </a:lnTo>
                  <a:cubicBezTo>
                    <a:pt x="624523" y="18847"/>
                    <a:pt x="632062" y="26386"/>
                    <a:pt x="632062" y="36439"/>
                  </a:cubicBezTo>
                  <a:lnTo>
                    <a:pt x="632062" y="584312"/>
                  </a:lnTo>
                  <a:lnTo>
                    <a:pt x="18847" y="584312"/>
                  </a:lnTo>
                  <a:close/>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11" name="Freeform: Shape 125">
              <a:extLst>
                <a:ext uri="{FF2B5EF4-FFF2-40B4-BE49-F238E27FC236}">
                  <a16:creationId xmlns:a16="http://schemas.microsoft.com/office/drawing/2014/main" id="{6D0E253D-11C7-B741-A6A6-2E236F3A8AB6}"/>
                </a:ext>
              </a:extLst>
            </p:cNvPr>
            <p:cNvSpPr/>
            <p:nvPr/>
          </p:nvSpPr>
          <p:spPr>
            <a:xfrm>
              <a:off x="3081207" y="2685440"/>
              <a:ext cx="251780" cy="445806"/>
            </a:xfrm>
            <a:custGeom>
              <a:avLst/>
              <a:gdLst>
                <a:gd name="connsiteX0" fmla="*/ 106808 w 113092"/>
                <a:gd name="connsiteY0" fmla="*/ 172151 h 188488"/>
                <a:gd name="connsiteX1" fmla="*/ 106808 w 113092"/>
                <a:gd name="connsiteY1" fmla="*/ 36439 h 188488"/>
                <a:gd name="connsiteX2" fmla="*/ 90472 w 113092"/>
                <a:gd name="connsiteY2" fmla="*/ 18847 h 188488"/>
                <a:gd name="connsiteX3" fmla="*/ 35182 w 113092"/>
                <a:gd name="connsiteY3" fmla="*/ 18847 h 188488"/>
                <a:gd name="connsiteX4" fmla="*/ 18847 w 113092"/>
                <a:gd name="connsiteY4" fmla="*/ 36439 h 188488"/>
                <a:gd name="connsiteX5" fmla="*/ 18847 w 113092"/>
                <a:gd name="connsiteY5" fmla="*/ 172151 h 18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92" h="188488">
                  <a:moveTo>
                    <a:pt x="106808" y="172151"/>
                  </a:moveTo>
                  <a:lnTo>
                    <a:pt x="106808" y="36439"/>
                  </a:lnTo>
                  <a:cubicBezTo>
                    <a:pt x="106808" y="26386"/>
                    <a:pt x="99268" y="18847"/>
                    <a:pt x="90472" y="18847"/>
                  </a:cubicBezTo>
                  <a:lnTo>
                    <a:pt x="35182" y="18847"/>
                  </a:lnTo>
                  <a:cubicBezTo>
                    <a:pt x="26386" y="18847"/>
                    <a:pt x="18847" y="26386"/>
                    <a:pt x="18847" y="36439"/>
                  </a:cubicBezTo>
                  <a:lnTo>
                    <a:pt x="18847" y="172151"/>
                  </a:lnTo>
                </a:path>
              </a:pathLst>
            </a:custGeom>
            <a:grpFill/>
            <a:ln w="19050" cap="rnd">
              <a:solidFill>
                <a:schemeClr val="bg2"/>
              </a:solidFill>
              <a:prstDash val="solid"/>
              <a:round/>
            </a:ln>
          </p:spPr>
          <p:txBody>
            <a:bodyPr rtlCol="0" anchor="ctr"/>
            <a:lstStyle/>
            <a:p>
              <a:pPr defTabSz="914378"/>
              <a:endParaRPr lang="en-US" sz="1800" dirty="0">
                <a:solidFill>
                  <a:schemeClr val="bg2"/>
                </a:solidFill>
                <a:latin typeface="IBM Plex Sans"/>
              </a:endParaRPr>
            </a:p>
          </p:txBody>
        </p:sp>
        <p:sp>
          <p:nvSpPr>
            <p:cNvPr id="12" name="Freeform: Shape 126">
              <a:extLst>
                <a:ext uri="{FF2B5EF4-FFF2-40B4-BE49-F238E27FC236}">
                  <a16:creationId xmlns:a16="http://schemas.microsoft.com/office/drawing/2014/main" id="{AAAC4707-6F1F-3F40-8C54-6F4E9E880DA4}"/>
                </a:ext>
              </a:extLst>
            </p:cNvPr>
            <p:cNvSpPr/>
            <p:nvPr/>
          </p:nvSpPr>
          <p:spPr>
            <a:xfrm>
              <a:off x="3904714" y="2171275"/>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13" name="Freeform: Shape 127">
              <a:extLst>
                <a:ext uri="{FF2B5EF4-FFF2-40B4-BE49-F238E27FC236}">
                  <a16:creationId xmlns:a16="http://schemas.microsoft.com/office/drawing/2014/main" id="{098991C6-996C-3948-91B3-C444B20949CB}"/>
                </a:ext>
              </a:extLst>
            </p:cNvPr>
            <p:cNvSpPr/>
            <p:nvPr/>
          </p:nvSpPr>
          <p:spPr>
            <a:xfrm>
              <a:off x="3475663" y="2171275"/>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14" name="Freeform: Shape 128">
              <a:extLst>
                <a:ext uri="{FF2B5EF4-FFF2-40B4-BE49-F238E27FC236}">
                  <a16:creationId xmlns:a16="http://schemas.microsoft.com/office/drawing/2014/main" id="{80042A25-199F-AA4A-9091-286E1816456B}"/>
                </a:ext>
              </a:extLst>
            </p:cNvPr>
            <p:cNvSpPr/>
            <p:nvPr/>
          </p:nvSpPr>
          <p:spPr>
            <a:xfrm>
              <a:off x="3685821" y="2171275"/>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15" name="Freeform: Shape 129">
              <a:extLst>
                <a:ext uri="{FF2B5EF4-FFF2-40B4-BE49-F238E27FC236}">
                  <a16:creationId xmlns:a16="http://schemas.microsoft.com/office/drawing/2014/main" id="{77B1CAB9-BE18-2842-A801-6E1381B6CC85}"/>
                </a:ext>
              </a:extLst>
            </p:cNvPr>
            <p:cNvSpPr/>
            <p:nvPr/>
          </p:nvSpPr>
          <p:spPr>
            <a:xfrm>
              <a:off x="2882581"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16" name="Freeform: Shape 130">
              <a:extLst>
                <a:ext uri="{FF2B5EF4-FFF2-40B4-BE49-F238E27FC236}">
                  <a16:creationId xmlns:a16="http://schemas.microsoft.com/office/drawing/2014/main" id="{3E8BC921-5BCA-AE40-9197-BFFF748E595D}"/>
                </a:ext>
              </a:extLst>
            </p:cNvPr>
            <p:cNvSpPr/>
            <p:nvPr/>
          </p:nvSpPr>
          <p:spPr>
            <a:xfrm>
              <a:off x="3081207"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17" name="Freeform: Shape 131">
              <a:extLst>
                <a:ext uri="{FF2B5EF4-FFF2-40B4-BE49-F238E27FC236}">
                  <a16:creationId xmlns:a16="http://schemas.microsoft.com/office/drawing/2014/main" id="{39088630-B8F7-B14D-A267-CA64437476AA}"/>
                </a:ext>
              </a:extLst>
            </p:cNvPr>
            <p:cNvSpPr/>
            <p:nvPr/>
          </p:nvSpPr>
          <p:spPr>
            <a:xfrm>
              <a:off x="3277035"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18" name="Freeform: Shape 132">
              <a:extLst>
                <a:ext uri="{FF2B5EF4-FFF2-40B4-BE49-F238E27FC236}">
                  <a16:creationId xmlns:a16="http://schemas.microsoft.com/office/drawing/2014/main" id="{090EC3C3-A55F-B946-B5CB-9C10847E6225}"/>
                </a:ext>
              </a:extLst>
            </p:cNvPr>
            <p:cNvSpPr/>
            <p:nvPr/>
          </p:nvSpPr>
          <p:spPr>
            <a:xfrm>
              <a:off x="3441065"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19" name="Freeform: Shape 133">
              <a:extLst>
                <a:ext uri="{FF2B5EF4-FFF2-40B4-BE49-F238E27FC236}">
                  <a16:creationId xmlns:a16="http://schemas.microsoft.com/office/drawing/2014/main" id="{43099895-6DF0-1443-B307-BDA2033A207A}"/>
                </a:ext>
              </a:extLst>
            </p:cNvPr>
            <p:cNvSpPr/>
            <p:nvPr/>
          </p:nvSpPr>
          <p:spPr>
            <a:xfrm>
              <a:off x="3685821"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20" name="Freeform: Shape 134">
              <a:extLst>
                <a:ext uri="{FF2B5EF4-FFF2-40B4-BE49-F238E27FC236}">
                  <a16:creationId xmlns:a16="http://schemas.microsoft.com/office/drawing/2014/main" id="{3960E076-889E-8341-8FBF-72554E138568}"/>
                </a:ext>
              </a:extLst>
            </p:cNvPr>
            <p:cNvSpPr/>
            <p:nvPr/>
          </p:nvSpPr>
          <p:spPr>
            <a:xfrm>
              <a:off x="3904714"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21" name="Freeform: Shape 135">
              <a:extLst>
                <a:ext uri="{FF2B5EF4-FFF2-40B4-BE49-F238E27FC236}">
                  <a16:creationId xmlns:a16="http://schemas.microsoft.com/office/drawing/2014/main" id="{9CB9DD7C-0DA8-2544-9F9E-7DAD2BB22DFA}"/>
                </a:ext>
              </a:extLst>
            </p:cNvPr>
            <p:cNvSpPr/>
            <p:nvPr/>
          </p:nvSpPr>
          <p:spPr>
            <a:xfrm>
              <a:off x="3904714" y="188893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22" name="Freeform: Shape 136">
              <a:extLst>
                <a:ext uri="{FF2B5EF4-FFF2-40B4-BE49-F238E27FC236}">
                  <a16:creationId xmlns:a16="http://schemas.microsoft.com/office/drawing/2014/main" id="{F213B1C8-F1D0-354C-83C1-5AF3ABC5E25D}"/>
                </a:ext>
              </a:extLst>
            </p:cNvPr>
            <p:cNvSpPr/>
            <p:nvPr/>
          </p:nvSpPr>
          <p:spPr>
            <a:xfrm>
              <a:off x="3475663" y="188893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23" name="Freeform: Shape 137">
              <a:extLst>
                <a:ext uri="{FF2B5EF4-FFF2-40B4-BE49-F238E27FC236}">
                  <a16:creationId xmlns:a16="http://schemas.microsoft.com/office/drawing/2014/main" id="{F20739C4-A608-544B-B3D3-DA0F5F611DF2}"/>
                </a:ext>
              </a:extLst>
            </p:cNvPr>
            <p:cNvSpPr/>
            <p:nvPr/>
          </p:nvSpPr>
          <p:spPr>
            <a:xfrm>
              <a:off x="3685821" y="188893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24" name="Freeform: Shape 138">
              <a:extLst>
                <a:ext uri="{FF2B5EF4-FFF2-40B4-BE49-F238E27FC236}">
                  <a16:creationId xmlns:a16="http://schemas.microsoft.com/office/drawing/2014/main" id="{065574B8-3B57-1E4E-9011-E4D2F8144506}"/>
                </a:ext>
              </a:extLst>
            </p:cNvPr>
            <p:cNvSpPr/>
            <p:nvPr/>
          </p:nvSpPr>
          <p:spPr>
            <a:xfrm>
              <a:off x="2882581"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25" name="Freeform: Shape 139">
              <a:extLst>
                <a:ext uri="{FF2B5EF4-FFF2-40B4-BE49-F238E27FC236}">
                  <a16:creationId xmlns:a16="http://schemas.microsoft.com/office/drawing/2014/main" id="{6C802DE8-A31A-C74E-AF8B-2013154309B4}"/>
                </a:ext>
              </a:extLst>
            </p:cNvPr>
            <p:cNvSpPr/>
            <p:nvPr/>
          </p:nvSpPr>
          <p:spPr>
            <a:xfrm>
              <a:off x="3441065"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26" name="Freeform: Shape 140">
              <a:extLst>
                <a:ext uri="{FF2B5EF4-FFF2-40B4-BE49-F238E27FC236}">
                  <a16:creationId xmlns:a16="http://schemas.microsoft.com/office/drawing/2014/main" id="{0A6873CB-4A19-DF48-8E28-C109D45ECAA7}"/>
                </a:ext>
              </a:extLst>
            </p:cNvPr>
            <p:cNvSpPr/>
            <p:nvPr/>
          </p:nvSpPr>
          <p:spPr>
            <a:xfrm>
              <a:off x="3685821"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sp>
          <p:nvSpPr>
            <p:cNvPr id="27" name="Freeform: Shape 141">
              <a:extLst>
                <a:ext uri="{FF2B5EF4-FFF2-40B4-BE49-F238E27FC236}">
                  <a16:creationId xmlns:a16="http://schemas.microsoft.com/office/drawing/2014/main" id="{9A7F9774-9203-A942-B891-A50B0EC65A4F}"/>
                </a:ext>
              </a:extLst>
            </p:cNvPr>
            <p:cNvSpPr/>
            <p:nvPr/>
          </p:nvSpPr>
          <p:spPr>
            <a:xfrm>
              <a:off x="3904714"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defTabSz="914378"/>
              <a:endParaRPr lang="en-US" sz="1800">
                <a:solidFill>
                  <a:schemeClr val="bg2"/>
                </a:solidFill>
                <a:latin typeface="IBM Plex Sans"/>
              </a:endParaRPr>
            </a:p>
          </p:txBody>
        </p:sp>
      </p:grpSp>
      <p:sp>
        <p:nvSpPr>
          <p:cNvPr id="36" name="TextBox 35">
            <a:extLst>
              <a:ext uri="{FF2B5EF4-FFF2-40B4-BE49-F238E27FC236}">
                <a16:creationId xmlns:a16="http://schemas.microsoft.com/office/drawing/2014/main" id="{C7BEB633-1DEC-DB41-8050-9741B49FF218}"/>
              </a:ext>
            </a:extLst>
          </p:cNvPr>
          <p:cNvSpPr txBox="1"/>
          <p:nvPr/>
        </p:nvSpPr>
        <p:spPr>
          <a:xfrm>
            <a:off x="1641372" y="2032641"/>
            <a:ext cx="1368131" cy="369332"/>
          </a:xfrm>
          <a:prstGeom prst="rect">
            <a:avLst/>
          </a:prstGeom>
          <a:noFill/>
          <a:ln>
            <a:noFill/>
          </a:ln>
        </p:spPr>
        <p:txBody>
          <a:bodyPr wrap="none" rtlCol="0">
            <a:spAutoFit/>
          </a:bodyPr>
          <a:lstStyle/>
          <a:p>
            <a:r>
              <a:rPr lang="en-US" sz="18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credit lender</a:t>
            </a:r>
          </a:p>
        </p:txBody>
      </p:sp>
      <p:sp>
        <p:nvSpPr>
          <p:cNvPr id="53" name="TextBox 52">
            <a:extLst>
              <a:ext uri="{FF2B5EF4-FFF2-40B4-BE49-F238E27FC236}">
                <a16:creationId xmlns:a16="http://schemas.microsoft.com/office/drawing/2014/main" id="{0E656379-9AA2-B044-B8FB-850D21ED0112}"/>
              </a:ext>
            </a:extLst>
          </p:cNvPr>
          <p:cNvSpPr txBox="1"/>
          <p:nvPr/>
        </p:nvSpPr>
        <p:spPr>
          <a:xfrm>
            <a:off x="442659" y="173010"/>
            <a:ext cx="1066318" cy="523220"/>
          </a:xfrm>
          <a:prstGeom prst="rect">
            <a:avLst/>
          </a:prstGeom>
          <a:noFill/>
          <a:ln>
            <a:noFill/>
          </a:ln>
        </p:spPr>
        <p:txBody>
          <a:bodyPr wrap="none" rtlCol="0">
            <a:spAutoFit/>
          </a:bodyPr>
          <a:lstStyle/>
          <a:p>
            <a:pPr algn="ctr"/>
            <a:r>
              <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INCREASE</a:t>
            </a:r>
          </a:p>
          <a:p>
            <a:pPr algn="ctr"/>
            <a:r>
              <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LOANS</a:t>
            </a:r>
          </a:p>
        </p:txBody>
      </p:sp>
      <p:sp>
        <p:nvSpPr>
          <p:cNvPr id="55" name="TextBox 54">
            <a:extLst>
              <a:ext uri="{FF2B5EF4-FFF2-40B4-BE49-F238E27FC236}">
                <a16:creationId xmlns:a16="http://schemas.microsoft.com/office/drawing/2014/main" id="{F7DA69FC-61F1-ED4C-9712-9BFE6C8D5F0A}"/>
              </a:ext>
            </a:extLst>
          </p:cNvPr>
          <p:cNvSpPr txBox="1"/>
          <p:nvPr/>
        </p:nvSpPr>
        <p:spPr>
          <a:xfrm>
            <a:off x="519603" y="2077222"/>
            <a:ext cx="912429" cy="523220"/>
          </a:xfrm>
          <a:prstGeom prst="rect">
            <a:avLst/>
          </a:prstGeom>
          <a:noFill/>
          <a:ln>
            <a:noFill/>
          </a:ln>
        </p:spPr>
        <p:txBody>
          <a:bodyPr wrap="none" rtlCol="0">
            <a:spAutoFit/>
          </a:bodyPr>
          <a:lstStyle/>
          <a:p>
            <a:pPr algn="ctr"/>
            <a:r>
              <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REDUCE</a:t>
            </a:r>
          </a:p>
          <a:p>
            <a:pPr algn="ctr"/>
            <a:r>
              <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RISK</a:t>
            </a:r>
          </a:p>
        </p:txBody>
      </p:sp>
      <p:sp>
        <p:nvSpPr>
          <p:cNvPr id="6" name="Up-Down Arrow 5">
            <a:extLst>
              <a:ext uri="{FF2B5EF4-FFF2-40B4-BE49-F238E27FC236}">
                <a16:creationId xmlns:a16="http://schemas.microsoft.com/office/drawing/2014/main" id="{7B0A4C05-C2F1-A643-982A-209262E3AD50}"/>
              </a:ext>
            </a:extLst>
          </p:cNvPr>
          <p:cNvSpPr/>
          <p:nvPr/>
        </p:nvSpPr>
        <p:spPr>
          <a:xfrm>
            <a:off x="861409" y="771477"/>
            <a:ext cx="228817" cy="1296574"/>
          </a:xfrm>
          <a:prstGeom prst="upDownArrow">
            <a:avLst>
              <a:gd name="adj1" fmla="val 41760"/>
              <a:gd name="adj2" fmla="val 81831"/>
            </a:avLst>
          </a:prstGeom>
          <a:noFill/>
          <a:ln w="19050">
            <a:solidFill>
              <a:schemeClr val="accent2">
                <a:lumMod val="40000"/>
                <a:lumOff val="6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chemeClr val="bg2"/>
              </a:solidFill>
              <a:latin typeface="Arial"/>
              <a:cs typeface="Arial"/>
            </a:endParaRPr>
          </a:p>
        </p:txBody>
      </p:sp>
      <p:cxnSp>
        <p:nvCxnSpPr>
          <p:cNvPr id="9" name="Curved Connector 8">
            <a:extLst>
              <a:ext uri="{FF2B5EF4-FFF2-40B4-BE49-F238E27FC236}">
                <a16:creationId xmlns:a16="http://schemas.microsoft.com/office/drawing/2014/main" id="{F98DF51F-A432-5B4E-A834-CCAA4B2ED03D}"/>
              </a:ext>
            </a:extLst>
          </p:cNvPr>
          <p:cNvCxnSpPr>
            <a:cxnSpLocks/>
            <a:stCxn id="55" idx="2"/>
          </p:cNvCxnSpPr>
          <p:nvPr/>
        </p:nvCxnSpPr>
        <p:spPr>
          <a:xfrm rot="16200000" flipH="1">
            <a:off x="620307" y="2955952"/>
            <a:ext cx="1100752" cy="389731"/>
          </a:xfrm>
          <a:prstGeom prst="curvedConnector2">
            <a:avLst/>
          </a:prstGeom>
          <a:ln w="19050">
            <a:solidFill>
              <a:schemeClr val="bg2"/>
            </a:solidFill>
            <a:prstDash val="dash"/>
          </a:ln>
          <a:effectLst/>
        </p:spPr>
        <p:style>
          <a:lnRef idx="2">
            <a:schemeClr val="accent1"/>
          </a:lnRef>
          <a:fillRef idx="0">
            <a:schemeClr val="accent1"/>
          </a:fillRef>
          <a:effectRef idx="1">
            <a:schemeClr val="accent1"/>
          </a:effectRef>
          <a:fontRef idx="minor">
            <a:schemeClr val="tx1"/>
          </a:fontRef>
        </p:style>
      </p:cxnSp>
      <p:sp>
        <p:nvSpPr>
          <p:cNvPr id="35" name="Freeform: Shape 117">
            <a:extLst>
              <a:ext uri="{FF2B5EF4-FFF2-40B4-BE49-F238E27FC236}">
                <a16:creationId xmlns:a16="http://schemas.microsoft.com/office/drawing/2014/main" id="{6E7B27EB-B317-8145-8F82-A499777124D8}"/>
              </a:ext>
            </a:extLst>
          </p:cNvPr>
          <p:cNvSpPr/>
          <p:nvPr/>
        </p:nvSpPr>
        <p:spPr>
          <a:xfrm>
            <a:off x="6100401" y="1631302"/>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38" name="Freeform: Shape 117">
            <a:extLst>
              <a:ext uri="{FF2B5EF4-FFF2-40B4-BE49-F238E27FC236}">
                <a16:creationId xmlns:a16="http://schemas.microsoft.com/office/drawing/2014/main" id="{3B165788-F1A9-3A43-B40D-4BEEA3E86559}"/>
              </a:ext>
            </a:extLst>
          </p:cNvPr>
          <p:cNvSpPr/>
          <p:nvPr/>
        </p:nvSpPr>
        <p:spPr>
          <a:xfrm>
            <a:off x="6332844" y="1218061"/>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39" name="Freeform: Shape 117">
            <a:extLst>
              <a:ext uri="{FF2B5EF4-FFF2-40B4-BE49-F238E27FC236}">
                <a16:creationId xmlns:a16="http://schemas.microsoft.com/office/drawing/2014/main" id="{33C96CC9-AF7A-474A-8A6E-B42A07DD9D7C}"/>
              </a:ext>
            </a:extLst>
          </p:cNvPr>
          <p:cNvSpPr/>
          <p:nvPr/>
        </p:nvSpPr>
        <p:spPr>
          <a:xfrm>
            <a:off x="6542534" y="1631302"/>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40" name="Freeform: Shape 117">
            <a:extLst>
              <a:ext uri="{FF2B5EF4-FFF2-40B4-BE49-F238E27FC236}">
                <a16:creationId xmlns:a16="http://schemas.microsoft.com/office/drawing/2014/main" id="{3CDBE021-018B-724F-96E0-8D918813FC4C}"/>
              </a:ext>
            </a:extLst>
          </p:cNvPr>
          <p:cNvSpPr/>
          <p:nvPr/>
        </p:nvSpPr>
        <p:spPr>
          <a:xfrm>
            <a:off x="6774977" y="1218061"/>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41" name="Freeform: Shape 117">
            <a:extLst>
              <a:ext uri="{FF2B5EF4-FFF2-40B4-BE49-F238E27FC236}">
                <a16:creationId xmlns:a16="http://schemas.microsoft.com/office/drawing/2014/main" id="{C13D475E-86F1-464D-B75D-2E08E13AA29F}"/>
              </a:ext>
            </a:extLst>
          </p:cNvPr>
          <p:cNvSpPr/>
          <p:nvPr/>
        </p:nvSpPr>
        <p:spPr>
          <a:xfrm>
            <a:off x="7011827" y="1631302"/>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42" name="Freeform: Shape 117">
            <a:extLst>
              <a:ext uri="{FF2B5EF4-FFF2-40B4-BE49-F238E27FC236}">
                <a16:creationId xmlns:a16="http://schemas.microsoft.com/office/drawing/2014/main" id="{A995F3D9-0FDD-674D-B75E-CA478F25D186}"/>
              </a:ext>
            </a:extLst>
          </p:cNvPr>
          <p:cNvSpPr/>
          <p:nvPr/>
        </p:nvSpPr>
        <p:spPr>
          <a:xfrm>
            <a:off x="7244270" y="1218061"/>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43" name="Freeform: Shape 117">
            <a:extLst>
              <a:ext uri="{FF2B5EF4-FFF2-40B4-BE49-F238E27FC236}">
                <a16:creationId xmlns:a16="http://schemas.microsoft.com/office/drawing/2014/main" id="{C72AC190-EE79-1E41-B7C0-68518D31A310}"/>
              </a:ext>
            </a:extLst>
          </p:cNvPr>
          <p:cNvSpPr/>
          <p:nvPr/>
        </p:nvSpPr>
        <p:spPr>
          <a:xfrm>
            <a:off x="7453960" y="1631302"/>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44" name="Freeform: Shape 117">
            <a:extLst>
              <a:ext uri="{FF2B5EF4-FFF2-40B4-BE49-F238E27FC236}">
                <a16:creationId xmlns:a16="http://schemas.microsoft.com/office/drawing/2014/main" id="{B54B0A5E-AE48-5849-9281-709DADFD293C}"/>
              </a:ext>
            </a:extLst>
          </p:cNvPr>
          <p:cNvSpPr/>
          <p:nvPr/>
        </p:nvSpPr>
        <p:spPr>
          <a:xfrm>
            <a:off x="7686403" y="1218061"/>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47" name="Freeform: Shape 117">
            <a:extLst>
              <a:ext uri="{FF2B5EF4-FFF2-40B4-BE49-F238E27FC236}">
                <a16:creationId xmlns:a16="http://schemas.microsoft.com/office/drawing/2014/main" id="{471F2B3D-541C-C441-9A1E-C61FB283B482}"/>
              </a:ext>
            </a:extLst>
          </p:cNvPr>
          <p:cNvSpPr/>
          <p:nvPr/>
        </p:nvSpPr>
        <p:spPr>
          <a:xfrm>
            <a:off x="6612422" y="804820"/>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49" name="Freeform: Shape 117">
            <a:extLst>
              <a:ext uri="{FF2B5EF4-FFF2-40B4-BE49-F238E27FC236}">
                <a16:creationId xmlns:a16="http://schemas.microsoft.com/office/drawing/2014/main" id="{BD687BC7-48E7-1F48-A347-D0CB86F44B1E}"/>
              </a:ext>
            </a:extLst>
          </p:cNvPr>
          <p:cNvSpPr/>
          <p:nvPr/>
        </p:nvSpPr>
        <p:spPr>
          <a:xfrm>
            <a:off x="7081715" y="804820"/>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51" name="Freeform: Shape 117">
            <a:extLst>
              <a:ext uri="{FF2B5EF4-FFF2-40B4-BE49-F238E27FC236}">
                <a16:creationId xmlns:a16="http://schemas.microsoft.com/office/drawing/2014/main" id="{10D8662D-65FE-9449-B5AA-B64798CAEA78}"/>
              </a:ext>
            </a:extLst>
          </p:cNvPr>
          <p:cNvSpPr/>
          <p:nvPr/>
        </p:nvSpPr>
        <p:spPr>
          <a:xfrm>
            <a:off x="7523848" y="804820"/>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58" name="Freeform: Shape 117">
            <a:extLst>
              <a:ext uri="{FF2B5EF4-FFF2-40B4-BE49-F238E27FC236}">
                <a16:creationId xmlns:a16="http://schemas.microsoft.com/office/drawing/2014/main" id="{91B3ED95-8141-A144-A35B-9BA05C1CF8A6}"/>
              </a:ext>
            </a:extLst>
          </p:cNvPr>
          <p:cNvSpPr/>
          <p:nvPr/>
        </p:nvSpPr>
        <p:spPr>
          <a:xfrm>
            <a:off x="7906447" y="1631302"/>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59" name="TextBox 58">
            <a:extLst>
              <a:ext uri="{FF2B5EF4-FFF2-40B4-BE49-F238E27FC236}">
                <a16:creationId xmlns:a16="http://schemas.microsoft.com/office/drawing/2014/main" id="{B39D05CF-A0D3-534B-9803-BA37C85D73FA}"/>
              </a:ext>
            </a:extLst>
          </p:cNvPr>
          <p:cNvSpPr txBox="1"/>
          <p:nvPr/>
        </p:nvSpPr>
        <p:spPr>
          <a:xfrm>
            <a:off x="6329105" y="2041861"/>
            <a:ext cx="1620957" cy="369332"/>
          </a:xfrm>
          <a:prstGeom prst="rect">
            <a:avLst/>
          </a:prstGeom>
          <a:noFill/>
          <a:ln>
            <a:noFill/>
          </a:ln>
        </p:spPr>
        <p:txBody>
          <a:bodyPr wrap="none" rtlCol="0">
            <a:spAutoFit/>
          </a:bodyPr>
          <a:lstStyle/>
          <a:p>
            <a:r>
              <a:rPr lang="en-US" sz="18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loan applicants</a:t>
            </a:r>
          </a:p>
        </p:txBody>
      </p:sp>
      <p:sp>
        <p:nvSpPr>
          <p:cNvPr id="68" name="TextBox 67">
            <a:extLst>
              <a:ext uri="{FF2B5EF4-FFF2-40B4-BE49-F238E27FC236}">
                <a16:creationId xmlns:a16="http://schemas.microsoft.com/office/drawing/2014/main" id="{E8C5AA48-BC89-9A4B-81A4-606403D60CDC}"/>
              </a:ext>
            </a:extLst>
          </p:cNvPr>
          <p:cNvSpPr txBox="1"/>
          <p:nvPr/>
        </p:nvSpPr>
        <p:spPr>
          <a:xfrm>
            <a:off x="4222375" y="1081210"/>
            <a:ext cx="582212" cy="369332"/>
          </a:xfrm>
          <a:prstGeom prst="rect">
            <a:avLst/>
          </a:prstGeom>
          <a:solidFill>
            <a:schemeClr val="tx1"/>
          </a:solidFill>
          <a:ln>
            <a:noFill/>
          </a:ln>
        </p:spPr>
        <p:txBody>
          <a:bodyPr wrap="none" rtlCol="0">
            <a:spAutoFit/>
          </a:bodyPr>
          <a:lstStyle/>
          <a:p>
            <a:pPr algn="r"/>
            <a:r>
              <a:rPr lang="en-US" sz="18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loan</a:t>
            </a:r>
            <a:endParaRPr lang="en-US" sz="16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sp>
        <p:nvSpPr>
          <p:cNvPr id="80" name="Freeform: Shape 117">
            <a:extLst>
              <a:ext uri="{FF2B5EF4-FFF2-40B4-BE49-F238E27FC236}">
                <a16:creationId xmlns:a16="http://schemas.microsoft.com/office/drawing/2014/main" id="{F7EBCA69-37FD-5046-88C7-251C52BB5271}"/>
              </a:ext>
            </a:extLst>
          </p:cNvPr>
          <p:cNvSpPr/>
          <p:nvPr/>
        </p:nvSpPr>
        <p:spPr>
          <a:xfrm>
            <a:off x="1760792" y="3390260"/>
            <a:ext cx="440869" cy="457825"/>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endParaRPr lang="en-US">
              <a:solidFill>
                <a:schemeClr val="bg2"/>
              </a:solidFill>
            </a:endParaRPr>
          </a:p>
        </p:txBody>
      </p:sp>
      <p:sp>
        <p:nvSpPr>
          <p:cNvPr id="79" name="Freeform: Shape 117">
            <a:extLst>
              <a:ext uri="{FF2B5EF4-FFF2-40B4-BE49-F238E27FC236}">
                <a16:creationId xmlns:a16="http://schemas.microsoft.com/office/drawing/2014/main" id="{A0C59C42-F43A-1C4C-970C-0B52B8B1272C}"/>
              </a:ext>
            </a:extLst>
          </p:cNvPr>
          <p:cNvSpPr/>
          <p:nvPr/>
        </p:nvSpPr>
        <p:spPr>
          <a:xfrm>
            <a:off x="1528349" y="3680951"/>
            <a:ext cx="440869" cy="457825"/>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solidFill>
            <a:schemeClr val="tx1"/>
          </a:solidFill>
          <a:ln w="19048" cap="rnd">
            <a:solidFill>
              <a:schemeClr val="bg2"/>
            </a:solidFill>
            <a:prstDash val="solid"/>
            <a:round/>
          </a:ln>
        </p:spPr>
        <p:txBody>
          <a:bodyPr rtlCol="0" anchor="ctr"/>
          <a:lstStyle/>
          <a:p>
            <a:endParaRPr lang="en-US">
              <a:solidFill>
                <a:schemeClr val="bg2"/>
              </a:solidFill>
            </a:endParaRPr>
          </a:p>
        </p:txBody>
      </p:sp>
      <p:sp>
        <p:nvSpPr>
          <p:cNvPr id="81" name="Freeform: Shape 117">
            <a:extLst>
              <a:ext uri="{FF2B5EF4-FFF2-40B4-BE49-F238E27FC236}">
                <a16:creationId xmlns:a16="http://schemas.microsoft.com/office/drawing/2014/main" id="{4450C38B-C000-8F42-8D6C-C14C709ABA78}"/>
              </a:ext>
            </a:extLst>
          </p:cNvPr>
          <p:cNvSpPr/>
          <p:nvPr/>
        </p:nvSpPr>
        <p:spPr>
          <a:xfrm>
            <a:off x="1970482" y="3680951"/>
            <a:ext cx="440869" cy="457825"/>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solidFill>
            <a:schemeClr val="tx1"/>
          </a:solidFill>
          <a:ln w="19048" cap="rnd">
            <a:solidFill>
              <a:schemeClr val="bg2"/>
            </a:solidFill>
            <a:prstDash val="solid"/>
            <a:round/>
          </a:ln>
        </p:spPr>
        <p:txBody>
          <a:bodyPr rtlCol="0" anchor="ctr"/>
          <a:lstStyle/>
          <a:p>
            <a:endParaRPr lang="en-US">
              <a:solidFill>
                <a:schemeClr val="bg2"/>
              </a:solidFill>
            </a:endParaRPr>
          </a:p>
        </p:txBody>
      </p:sp>
      <p:sp>
        <p:nvSpPr>
          <p:cNvPr id="86" name="TextBox 85">
            <a:extLst>
              <a:ext uri="{FF2B5EF4-FFF2-40B4-BE49-F238E27FC236}">
                <a16:creationId xmlns:a16="http://schemas.microsoft.com/office/drawing/2014/main" id="{E25AE8F6-D806-F044-A85A-7BA1A0549FCF}"/>
              </a:ext>
            </a:extLst>
          </p:cNvPr>
          <p:cNvSpPr txBox="1"/>
          <p:nvPr/>
        </p:nvSpPr>
        <p:spPr>
          <a:xfrm>
            <a:off x="1365549" y="4198165"/>
            <a:ext cx="1417376" cy="646331"/>
          </a:xfrm>
          <a:prstGeom prst="rect">
            <a:avLst/>
          </a:prstGeom>
          <a:noFill/>
          <a:ln>
            <a:noFill/>
          </a:ln>
        </p:spPr>
        <p:txBody>
          <a:bodyPr wrap="none" rtlCol="0">
            <a:spAutoFit/>
          </a:bodyPr>
          <a:lstStyle/>
          <a:p>
            <a:pPr algn="ctr"/>
            <a:r>
              <a:rPr lang="en-US" sz="18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data science</a:t>
            </a:r>
          </a:p>
          <a:p>
            <a:pPr algn="ctr"/>
            <a:r>
              <a:rPr lang="en-US" sz="18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team</a:t>
            </a:r>
          </a:p>
        </p:txBody>
      </p:sp>
      <p:sp>
        <p:nvSpPr>
          <p:cNvPr id="96" name="Cube 95">
            <a:extLst>
              <a:ext uri="{FF2B5EF4-FFF2-40B4-BE49-F238E27FC236}">
                <a16:creationId xmlns:a16="http://schemas.microsoft.com/office/drawing/2014/main" id="{11167DDD-F9DE-7A4A-9DDB-A0DB535444E9}"/>
              </a:ext>
            </a:extLst>
          </p:cNvPr>
          <p:cNvSpPr/>
          <p:nvPr/>
        </p:nvSpPr>
        <p:spPr>
          <a:xfrm>
            <a:off x="3931511" y="3390260"/>
            <a:ext cx="1024669" cy="1024669"/>
          </a:xfrm>
          <a:prstGeom prst="cube">
            <a:avLst>
              <a:gd name="adj" fmla="val 20400"/>
            </a:avLst>
          </a:prstGeom>
          <a:noFill/>
          <a:ln w="19050">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chemeClr val="bg2"/>
              </a:solidFill>
              <a:latin typeface="Arial"/>
              <a:cs typeface="Arial"/>
            </a:endParaRPr>
          </a:p>
        </p:txBody>
      </p:sp>
      <p:sp>
        <p:nvSpPr>
          <p:cNvPr id="97" name="TextBox 96">
            <a:extLst>
              <a:ext uri="{FF2B5EF4-FFF2-40B4-BE49-F238E27FC236}">
                <a16:creationId xmlns:a16="http://schemas.microsoft.com/office/drawing/2014/main" id="{9CB5F03C-A610-0D43-9C34-47654752A322}"/>
              </a:ext>
            </a:extLst>
          </p:cNvPr>
          <p:cNvSpPr txBox="1"/>
          <p:nvPr/>
        </p:nvSpPr>
        <p:spPr>
          <a:xfrm>
            <a:off x="3953073" y="3756359"/>
            <a:ext cx="813043" cy="523220"/>
          </a:xfrm>
          <a:prstGeom prst="rect">
            <a:avLst/>
          </a:prstGeom>
          <a:noFill/>
          <a:ln>
            <a:noFill/>
          </a:ln>
        </p:spPr>
        <p:txBody>
          <a:bodyPr wrap="none" rtlCol="0">
            <a:spAutoFit/>
          </a:bodyPr>
          <a:lstStyle/>
          <a:p>
            <a:pPr algn="ctr"/>
            <a:r>
              <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RISK</a:t>
            </a:r>
          </a:p>
          <a:p>
            <a:pPr algn="ctr"/>
            <a:r>
              <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MODEL</a:t>
            </a:r>
          </a:p>
        </p:txBody>
      </p:sp>
      <p:sp>
        <p:nvSpPr>
          <p:cNvPr id="54" name="Down Arrow 53">
            <a:extLst>
              <a:ext uri="{FF2B5EF4-FFF2-40B4-BE49-F238E27FC236}">
                <a16:creationId xmlns:a16="http://schemas.microsoft.com/office/drawing/2014/main" id="{CD1B7858-A5CD-EF49-BA97-42BBAC251E0E}"/>
              </a:ext>
            </a:extLst>
          </p:cNvPr>
          <p:cNvSpPr/>
          <p:nvPr/>
        </p:nvSpPr>
        <p:spPr>
          <a:xfrm>
            <a:off x="6603570" y="2600441"/>
            <a:ext cx="1024669" cy="523220"/>
          </a:xfrm>
          <a:prstGeom prst="downArrow">
            <a:avLst/>
          </a:prstGeom>
          <a:solidFill>
            <a:schemeClr val="bg2">
              <a:lumMod val="95000"/>
            </a:schemeClr>
          </a:solidFill>
          <a:ln w="19050">
            <a:solidFill>
              <a:schemeClr val="tx1"/>
            </a:solidFill>
          </a:ln>
        </p:spPr>
        <p:txBody>
          <a:bodyPr wrap="square" lIns="0" tIns="0" rIns="0" bIns="0" rtlCol="0" anchor="ctr">
            <a:noAutofit/>
          </a:bodyPr>
          <a:lstStyle/>
          <a:p>
            <a:pPr algn="ctr"/>
            <a:endParaRPr lang="en-US" sz="1200" dirty="0" err="1">
              <a:solidFill>
                <a:schemeClr val="bg2"/>
              </a:solidFill>
              <a:latin typeface="Arial"/>
              <a:cs typeface="Arial"/>
            </a:endParaRPr>
          </a:p>
        </p:txBody>
      </p:sp>
      <p:sp>
        <p:nvSpPr>
          <p:cNvPr id="56" name="Up Arrow 55">
            <a:extLst>
              <a:ext uri="{FF2B5EF4-FFF2-40B4-BE49-F238E27FC236}">
                <a16:creationId xmlns:a16="http://schemas.microsoft.com/office/drawing/2014/main" id="{030D4346-169E-7045-BC02-F701D7031430}"/>
              </a:ext>
            </a:extLst>
          </p:cNvPr>
          <p:cNvSpPr/>
          <p:nvPr/>
        </p:nvSpPr>
        <p:spPr>
          <a:xfrm rot="16200000">
            <a:off x="5347428" y="3567613"/>
            <a:ext cx="377072" cy="813043"/>
          </a:xfrm>
          <a:prstGeom prst="upArrow">
            <a:avLst/>
          </a:prstGeom>
          <a:noFill/>
          <a:ln w="19050">
            <a:solidFill>
              <a:schemeClr val="accent2">
                <a:lumMod val="40000"/>
                <a:lumOff val="6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a:solidFill>
                <a:schemeClr val="bg2"/>
              </a:solidFill>
              <a:latin typeface="Arial"/>
              <a:cs typeface="Arial"/>
            </a:endParaRPr>
          </a:p>
        </p:txBody>
      </p:sp>
      <p:sp>
        <p:nvSpPr>
          <p:cNvPr id="61" name="Can 60">
            <a:extLst>
              <a:ext uri="{FF2B5EF4-FFF2-40B4-BE49-F238E27FC236}">
                <a16:creationId xmlns:a16="http://schemas.microsoft.com/office/drawing/2014/main" id="{77278D8B-66E0-684F-8D0B-9434F214DE93}"/>
              </a:ext>
            </a:extLst>
          </p:cNvPr>
          <p:cNvSpPr/>
          <p:nvPr/>
        </p:nvSpPr>
        <p:spPr>
          <a:xfrm>
            <a:off x="6371673" y="3253831"/>
            <a:ext cx="1489759" cy="654237"/>
          </a:xfrm>
          <a:prstGeom prst="can">
            <a:avLst>
              <a:gd name="adj" fmla="val 17245"/>
            </a:avLst>
          </a:prstGeom>
          <a:noFill/>
          <a:ln w="19050">
            <a:solidFill>
              <a:schemeClr val="bg2"/>
            </a:solidFill>
          </a:ln>
        </p:spPr>
        <p:txBody>
          <a:bodyPr wrap="square" lIns="0" tIns="0" rIns="0" bIns="0" rtlCol="0" anchor="ctr">
            <a:noAutofit/>
          </a:bodyPr>
          <a:lstStyle/>
          <a:p>
            <a:pPr algn="ctr"/>
            <a:r>
              <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lender’s data</a:t>
            </a:r>
          </a:p>
        </p:txBody>
      </p:sp>
      <p:sp>
        <p:nvSpPr>
          <p:cNvPr id="62" name="Can 61">
            <a:extLst>
              <a:ext uri="{FF2B5EF4-FFF2-40B4-BE49-F238E27FC236}">
                <a16:creationId xmlns:a16="http://schemas.microsoft.com/office/drawing/2014/main" id="{99D42DF4-19ED-A74B-9835-206E47573E6F}"/>
              </a:ext>
            </a:extLst>
          </p:cNvPr>
          <p:cNvSpPr/>
          <p:nvPr/>
        </p:nvSpPr>
        <p:spPr>
          <a:xfrm>
            <a:off x="6371673" y="3974135"/>
            <a:ext cx="1489759" cy="654237"/>
          </a:xfrm>
          <a:prstGeom prst="can">
            <a:avLst>
              <a:gd name="adj" fmla="val 17245"/>
            </a:avLst>
          </a:prstGeom>
          <a:noFill/>
          <a:ln w="19050">
            <a:solidFill>
              <a:schemeClr val="bg2"/>
            </a:solidFill>
          </a:ln>
        </p:spPr>
        <p:txBody>
          <a:bodyPr wrap="square" lIns="0" tIns="0" rIns="0" bIns="0" rtlCol="0" anchor="ctr">
            <a:noAutofit/>
          </a:bodyPr>
          <a:lstStyle/>
          <a:p>
            <a:pPr algn="ctr"/>
            <a:r>
              <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3</a:t>
            </a:r>
            <a:r>
              <a:rPr lang="en-US" sz="1400" baseline="300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rd</a:t>
            </a:r>
            <a:r>
              <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 party data</a:t>
            </a:r>
          </a:p>
        </p:txBody>
      </p:sp>
      <p:sp>
        <p:nvSpPr>
          <p:cNvPr id="63" name="Up Arrow 62">
            <a:extLst>
              <a:ext uri="{FF2B5EF4-FFF2-40B4-BE49-F238E27FC236}">
                <a16:creationId xmlns:a16="http://schemas.microsoft.com/office/drawing/2014/main" id="{5F583597-CA58-474E-83EB-C4AAF97B7131}"/>
              </a:ext>
            </a:extLst>
          </p:cNvPr>
          <p:cNvSpPr/>
          <p:nvPr/>
        </p:nvSpPr>
        <p:spPr>
          <a:xfrm rot="5400000">
            <a:off x="3036619" y="3567613"/>
            <a:ext cx="377072" cy="813043"/>
          </a:xfrm>
          <a:prstGeom prst="upArrow">
            <a:avLst/>
          </a:prstGeom>
          <a:noFill/>
          <a:ln w="19050">
            <a:solidFill>
              <a:schemeClr val="accent2">
                <a:lumMod val="40000"/>
                <a:lumOff val="6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a:solidFill>
                <a:schemeClr val="bg2"/>
              </a:solidFill>
              <a:latin typeface="Arial"/>
              <a:cs typeface="Arial"/>
            </a:endParaRPr>
          </a:p>
        </p:txBody>
      </p:sp>
    </p:spTree>
    <p:extLst>
      <p:ext uri="{BB962C8B-B14F-4D97-AF65-F5344CB8AC3E}">
        <p14:creationId xmlns:p14="http://schemas.microsoft.com/office/powerpoint/2010/main" val="780633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460E9F-3834-864A-AB79-8577157466B1}"/>
              </a:ext>
            </a:extLst>
          </p:cNvPr>
          <p:cNvSpPr>
            <a:spLocks noGrp="1"/>
          </p:cNvSpPr>
          <p:nvPr>
            <p:ph type="sldNum" sz="quarter" idx="4"/>
          </p:nvPr>
        </p:nvSpPr>
        <p:spPr>
          <a:xfrm>
            <a:off x="6858000" y="4826480"/>
            <a:ext cx="2057400" cy="137160"/>
          </a:xfrm>
        </p:spPr>
        <p:txBody>
          <a:bodyPr/>
          <a:lstStyle/>
          <a:p>
            <a:fld id="{D0BE6F14-FF48-0F4F-A8AA-2E3F25371E4A}" type="slidenum">
              <a:rPr lang="en-US" smtClean="0">
                <a:solidFill>
                  <a:srgbClr val="000000"/>
                </a:solidFill>
              </a:rPr>
              <a:pPr/>
              <a:t>8</a:t>
            </a:fld>
            <a:endParaRPr lang="en-US">
              <a:solidFill>
                <a:srgbClr val="000000"/>
              </a:solidFill>
            </a:endParaRPr>
          </a:p>
        </p:txBody>
      </p:sp>
      <p:sp>
        <p:nvSpPr>
          <p:cNvPr id="6" name="TextBox 5">
            <a:extLst>
              <a:ext uri="{FF2B5EF4-FFF2-40B4-BE49-F238E27FC236}">
                <a16:creationId xmlns:a16="http://schemas.microsoft.com/office/drawing/2014/main" id="{D05C2B94-4224-1846-AC7D-4E8EC21AE3AA}"/>
              </a:ext>
            </a:extLst>
          </p:cNvPr>
          <p:cNvSpPr txBox="1"/>
          <p:nvPr/>
        </p:nvSpPr>
        <p:spPr>
          <a:xfrm>
            <a:off x="122932" y="160866"/>
            <a:ext cx="2882735" cy="707886"/>
          </a:xfrm>
          <a:prstGeom prst="rect">
            <a:avLst/>
          </a:prstGeom>
          <a:noFill/>
        </p:spPr>
        <p:txBody>
          <a:bodyPr wrap="square" rtlCol="0">
            <a:spAutoFit/>
          </a:bodyPr>
          <a:lstStyle/>
          <a:p>
            <a:r>
              <a:rPr lang="en-US" sz="2000" dirty="0">
                <a:solidFill>
                  <a:schemeClr val="bg2"/>
                </a:solidFill>
              </a:rPr>
              <a:t>Follow the guide to setup your notebook</a:t>
            </a:r>
          </a:p>
        </p:txBody>
      </p:sp>
      <p:sp>
        <p:nvSpPr>
          <p:cNvPr id="7" name="TextBox 6">
            <a:extLst>
              <a:ext uri="{FF2B5EF4-FFF2-40B4-BE49-F238E27FC236}">
                <a16:creationId xmlns:a16="http://schemas.microsoft.com/office/drawing/2014/main" id="{9523080B-91A4-E340-B9BB-B6863B34E9C5}"/>
              </a:ext>
            </a:extLst>
          </p:cNvPr>
          <p:cNvSpPr txBox="1"/>
          <p:nvPr/>
        </p:nvSpPr>
        <p:spPr>
          <a:xfrm>
            <a:off x="122932" y="1046552"/>
            <a:ext cx="2686755" cy="923330"/>
          </a:xfrm>
          <a:prstGeom prst="rect">
            <a:avLst/>
          </a:prstGeom>
          <a:noFill/>
        </p:spPr>
        <p:txBody>
          <a:bodyPr wrap="square" rtlCol="0">
            <a:spAutoFit/>
          </a:bodyPr>
          <a:lstStyle/>
          <a:p>
            <a:r>
              <a:rPr lang="en-US" sz="1800" dirty="0">
                <a:solidFill>
                  <a:schemeClr val="bg2"/>
                </a:solidFill>
                <a:latin typeface="Helvetica Neue Thin" panose="020B0403020202020204" pitchFamily="34" charset="0"/>
                <a:ea typeface="Helvetica Neue Thin" panose="020B0403020202020204" pitchFamily="34" charset="0"/>
              </a:rPr>
              <a:t>The notebook executes in under 5 mins on a free spark environment</a:t>
            </a:r>
          </a:p>
        </p:txBody>
      </p:sp>
      <p:pic>
        <p:nvPicPr>
          <p:cNvPr id="9" name="Picture 8">
            <a:extLst>
              <a:ext uri="{FF2B5EF4-FFF2-40B4-BE49-F238E27FC236}">
                <a16:creationId xmlns:a16="http://schemas.microsoft.com/office/drawing/2014/main" id="{F9AD9124-783C-FA42-A44C-55913983A4CC}"/>
              </a:ext>
            </a:extLst>
          </p:cNvPr>
          <p:cNvPicPr>
            <a:picLocks noChangeAspect="1"/>
          </p:cNvPicPr>
          <p:nvPr/>
        </p:nvPicPr>
        <p:blipFill>
          <a:blip r:embed="rId2"/>
          <a:stretch>
            <a:fillRect/>
          </a:stretch>
        </p:blipFill>
        <p:spPr>
          <a:xfrm>
            <a:off x="3230048" y="0"/>
            <a:ext cx="5008890" cy="5143500"/>
          </a:xfrm>
          <a:prstGeom prst="rect">
            <a:avLst/>
          </a:prstGeom>
          <a:ln>
            <a:solidFill>
              <a:schemeClr val="bg2">
                <a:lumMod val="65000"/>
              </a:schemeClr>
            </a:solidFill>
          </a:ln>
        </p:spPr>
      </p:pic>
    </p:spTree>
    <p:extLst>
      <p:ext uri="{BB962C8B-B14F-4D97-AF65-F5344CB8AC3E}">
        <p14:creationId xmlns:p14="http://schemas.microsoft.com/office/powerpoint/2010/main" val="2301173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E89E73-2E2F-6845-A2AD-A8AB39DEF636}"/>
              </a:ext>
            </a:extLst>
          </p:cNvPr>
          <p:cNvSpPr>
            <a:spLocks noGrp="1"/>
          </p:cNvSpPr>
          <p:nvPr>
            <p:ph type="sldNum" sz="quarter" idx="4"/>
          </p:nvPr>
        </p:nvSpPr>
        <p:spPr>
          <a:xfrm>
            <a:off x="6858000" y="4826480"/>
            <a:ext cx="2057400" cy="137160"/>
          </a:xfrm>
        </p:spPr>
        <p:txBody>
          <a:bodyPr/>
          <a:lstStyle/>
          <a:p>
            <a:fld id="{D0BE6F14-FF48-0F4F-A8AA-2E3F25371E4A}" type="slidenum">
              <a:rPr lang="en-US" smtClean="0"/>
              <a:pPr/>
              <a:t>9</a:t>
            </a:fld>
            <a:endParaRPr lang="en-US"/>
          </a:p>
        </p:txBody>
      </p:sp>
      <p:sp>
        <p:nvSpPr>
          <p:cNvPr id="3" name="TextBox 2">
            <a:extLst>
              <a:ext uri="{FF2B5EF4-FFF2-40B4-BE49-F238E27FC236}">
                <a16:creationId xmlns:a16="http://schemas.microsoft.com/office/drawing/2014/main" id="{51487D7C-A468-C345-86D3-9A087FDF7BE7}"/>
              </a:ext>
            </a:extLst>
          </p:cNvPr>
          <p:cNvSpPr txBox="1"/>
          <p:nvPr/>
        </p:nvSpPr>
        <p:spPr>
          <a:xfrm>
            <a:off x="423332" y="956330"/>
            <a:ext cx="8522011" cy="2308324"/>
          </a:xfrm>
          <a:prstGeom prst="rect">
            <a:avLst/>
          </a:prstGeom>
          <a:noFill/>
          <a:ln>
            <a:noFill/>
          </a:ln>
        </p:spPr>
        <p:txBody>
          <a:bodyPr wrap="square" rtlCol="0">
            <a:spAutoFit/>
          </a:bodyPr>
          <a:lstStyle/>
          <a:p>
            <a:pPr algn="ctr"/>
            <a:r>
              <a:rPr lang="en-US" sz="36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Let’s put hands on keyboards</a:t>
            </a:r>
          </a:p>
          <a:p>
            <a:pPr algn="ctr"/>
            <a:endParaRPr lang="en-US" sz="28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24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Raise your hand if you have questions</a:t>
            </a:r>
          </a:p>
          <a:p>
            <a:pPr algn="ctr"/>
            <a:endParaRPr lang="en-US" sz="28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4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If you didn’t get the file download links then ask your neighbor</a:t>
            </a:r>
          </a:p>
          <a:p>
            <a:pPr algn="ctr"/>
            <a:endParaRPr lang="en-US" sz="1400" dirty="0">
              <a:solidFill>
                <a:schemeClr val="bg2"/>
              </a:solidFill>
              <a:latin typeface="Helvetica Neue UltraLight" panose="02000206000000020004" pitchFamily="2" charset="0"/>
              <a:ea typeface="Helvetica Neue UltraLight" panose="02000206000000020004" pitchFamily="2" charset="0"/>
              <a:cs typeface="Helvetica Neue" panose="02000503000000020004" pitchFamily="2" charset="0"/>
            </a:endParaRPr>
          </a:p>
        </p:txBody>
      </p:sp>
    </p:spTree>
    <p:extLst>
      <p:ext uri="{BB962C8B-B14F-4D97-AF65-F5344CB8AC3E}">
        <p14:creationId xmlns:p14="http://schemas.microsoft.com/office/powerpoint/2010/main" val="2189084745"/>
      </p:ext>
    </p:extLst>
  </p:cSld>
  <p:clrMapOvr>
    <a:masterClrMapping/>
  </p:clrMapOvr>
</p:sld>
</file>

<file path=ppt/theme/theme1.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a:headEnd type="none" w="lg" len="lg"/>
          <a:tailEnd type="stealth" w="lg" len="lg"/>
        </a:ln>
        <a:effectLst/>
      </a:spPr>
      <a:bodyPr/>
      <a:lstStyle/>
      <a:style>
        <a:lnRef idx="2">
          <a:schemeClr val="dk1"/>
        </a:lnRef>
        <a:fillRef idx="0">
          <a:schemeClr val="dk1"/>
        </a:fillRef>
        <a:effectRef idx="1">
          <a:schemeClr val="dk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11880</TotalTime>
  <Words>1013</Words>
  <Application>Microsoft Macintosh PowerPoint</Application>
  <PresentationFormat>On-screen Show (16:9)</PresentationFormat>
  <Paragraphs>134</Paragraphs>
  <Slides>14</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Helvetica Neue</vt:lpstr>
      <vt:lpstr>Helvetica Neue Light</vt:lpstr>
      <vt:lpstr>Helvetica Neue Thin</vt:lpstr>
      <vt:lpstr>Helvetica Neue UltraLight</vt:lpstr>
      <vt:lpstr>IBM Plex Sans</vt:lpstr>
      <vt:lpstr>Wingdings</vt:lpstr>
      <vt:lpstr>wht_background_2017</vt:lpstr>
      <vt:lpstr>AI OpenScale Lab IBM Watson &amp; Cloud Platform — Eric Martens Anthony Stevens Owais Hashmi  New Orleans, Jan 22  Madrid, Jan 29  Singapore, Feb 26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AI Neural Network Synthesis: NeuNetS</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Name — First Lastname Job Title</dc:title>
  <dc:creator>Microsoft Office User</dc:creator>
  <cp:lastModifiedBy>Anthony Stevens</cp:lastModifiedBy>
  <cp:revision>255</cp:revision>
  <cp:lastPrinted>2018-11-30T18:51:47Z</cp:lastPrinted>
  <dcterms:created xsi:type="dcterms:W3CDTF">2018-10-05T13:35:10Z</dcterms:created>
  <dcterms:modified xsi:type="dcterms:W3CDTF">2019-01-23T18:37:49Z</dcterms:modified>
</cp:coreProperties>
</file>